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3"/>
  </p:notesMasterIdLst>
  <p:sldIdLst>
    <p:sldId id="257" r:id="rId2"/>
    <p:sldId id="258" r:id="rId3"/>
    <p:sldId id="320" r:id="rId4"/>
    <p:sldId id="259" r:id="rId5"/>
    <p:sldId id="260" r:id="rId6"/>
    <p:sldId id="261" r:id="rId7"/>
    <p:sldId id="263" r:id="rId8"/>
    <p:sldId id="262" r:id="rId9"/>
    <p:sldId id="265" r:id="rId10"/>
    <p:sldId id="307" r:id="rId11"/>
    <p:sldId id="302" r:id="rId12"/>
    <p:sldId id="310" r:id="rId13"/>
    <p:sldId id="266" r:id="rId14"/>
    <p:sldId id="267" r:id="rId15"/>
    <p:sldId id="268" r:id="rId16"/>
    <p:sldId id="311" r:id="rId17"/>
    <p:sldId id="269" r:id="rId18"/>
    <p:sldId id="322" r:id="rId19"/>
    <p:sldId id="309" r:id="rId20"/>
    <p:sldId id="270" r:id="rId21"/>
    <p:sldId id="319" r:id="rId22"/>
    <p:sldId id="337" r:id="rId23"/>
    <p:sldId id="323" r:id="rId24"/>
    <p:sldId id="324" r:id="rId25"/>
    <p:sldId id="325" r:id="rId26"/>
    <p:sldId id="326" r:id="rId27"/>
    <p:sldId id="334" r:id="rId28"/>
    <p:sldId id="327" r:id="rId29"/>
    <p:sldId id="330" r:id="rId30"/>
    <p:sldId id="328" r:id="rId31"/>
    <p:sldId id="329" r:id="rId32"/>
    <p:sldId id="336" r:id="rId33"/>
    <p:sldId id="335" r:id="rId34"/>
    <p:sldId id="332" r:id="rId35"/>
    <p:sldId id="273" r:id="rId36"/>
    <p:sldId id="274" r:id="rId37"/>
    <p:sldId id="313" r:id="rId38"/>
    <p:sldId id="314" r:id="rId39"/>
    <p:sldId id="315" r:id="rId40"/>
    <p:sldId id="316" r:id="rId41"/>
    <p:sldId id="317" r:id="rId42"/>
    <p:sldId id="318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33" r:id="rId68"/>
    <p:sldId id="306" r:id="rId69"/>
    <p:sldId id="305" r:id="rId70"/>
    <p:sldId id="321" r:id="rId71"/>
    <p:sldId id="301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E7139-A93A-43E4-B563-3BC91D021319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839A4-6CCC-497C-8216-9B2B3AB4CA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5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F8BA7-05B7-4442-ACB3-4885E0B3E09E}" type="slidenum">
              <a:rPr lang="ru-RU"/>
              <a:pPr/>
              <a:t>67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4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F8BA7-05B7-4442-ACB3-4885E0B3E09E}" type="slidenum">
              <a:rPr lang="ru-RU"/>
              <a:pPr/>
              <a:t>71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4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8ADB-4619-4D1A-8D56-1958E42E89C0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91B7-4A6C-4E5C-9CBB-1249AB43C00F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337B-75A8-40B3-9427-6FD6B0E594B1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F1C9AD-B42C-4F21-9EAD-A1875F0A4C0F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013951-D1F8-45E8-9282-58C45D17AD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1DA20-B68B-4E75-9B19-559B1A279D5F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E80F-0F3F-4B7C-98BF-0A5E86E9D545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7749-974D-41E4-B221-9DFCA7E0E5FE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32C8-620B-472A-B214-B30778A3B500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BDDE-DB2B-477E-806F-DBB7ED60FD00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AACE-8649-4527-B22B-A73EED64C5C7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70AD-6EB1-44B5-94D1-457BA62AFEE0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C184C-4CE9-43BA-BEF9-113879CFFC8A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2E245E-94FD-49C4-95FC-A04532F3E8A3}" type="datetime1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Авторы: Гайфутдинова С.Н.,  Воробьёва Я.В., билиотека МОУ СОШ № 71 г. Краснодара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641304-E958-4181-ACCB-2DD6C57DB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dissolve/>
  </p:transition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&#1092;&#1080;&#1085;&#1072;&#1083;.wmv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71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1.gif"/><Relationship Id="rId5" Type="http://schemas.openxmlformats.org/officeDocument/2006/relationships/image" Target="../media/image79.gif"/><Relationship Id="rId4" Type="http://schemas.openxmlformats.org/officeDocument/2006/relationships/image" Target="../media/image86.gif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hyperlink" Target="&#1092;&#1080;&#1085;&#1072;&#1083;.wmv" TargetMode="External"/><Relationship Id="rId5" Type="http://schemas.openxmlformats.org/officeDocument/2006/relationships/image" Target="../media/image86.gif"/><Relationship Id="rId10" Type="http://schemas.openxmlformats.org/officeDocument/2006/relationships/image" Target="../media/image81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6500">
              <a:srgbClr val="F8B049"/>
            </a:gs>
            <a:gs pos="10501">
              <a:srgbClr val="F8B049"/>
            </a:gs>
            <a:gs pos="31500">
              <a:srgbClr val="FEE7F2"/>
            </a:gs>
            <a:gs pos="33500">
              <a:srgbClr val="F952A0"/>
            </a:gs>
            <a:gs pos="34500">
              <a:srgbClr val="C50849"/>
            </a:gs>
            <a:gs pos="41001">
              <a:srgbClr val="B43E85"/>
            </a:gs>
            <a:gs pos="50000">
              <a:srgbClr val="F8B049"/>
            </a:gs>
            <a:gs pos="59000">
              <a:srgbClr val="B43E85"/>
            </a:gs>
            <a:gs pos="65500">
              <a:srgbClr val="C50849"/>
            </a:gs>
            <a:gs pos="66500">
              <a:srgbClr val="F952A0"/>
            </a:gs>
            <a:gs pos="68500">
              <a:srgbClr val="FEE7F2"/>
            </a:gs>
            <a:gs pos="89500">
              <a:srgbClr val="F8B049"/>
            </a:gs>
            <a:gs pos="93500">
              <a:srgbClr val="F8B049"/>
            </a:gs>
            <a:gs pos="100000">
              <a:srgbClr val="FC9F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книги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79512" y="50788"/>
            <a:ext cx="8215370" cy="307181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14286"/>
              </a:avLst>
            </a:prstTxWarp>
          </a:bodyPr>
          <a:lstStyle/>
          <a:p>
            <a:pPr algn="ctr"/>
            <a:r>
              <a:rPr lang="ru-RU" sz="1600" b="1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ЧИТАЛЬНЫЙ</a:t>
            </a:r>
          </a:p>
          <a:p>
            <a:pPr algn="ctr"/>
            <a:r>
              <a:rPr lang="ru-RU" sz="1600" b="1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ЗАЛ</a:t>
            </a:r>
            <a:endParaRPr lang="ru-RU" sz="1600" b="1" kern="10" dirty="0">
              <a:ln w="28575">
                <a:solidFill>
                  <a:srgbClr val="FFFF00"/>
                </a:solidFill>
                <a:round/>
                <a:headEnd/>
                <a:tailEnd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97694"/>
            <a:ext cx="3678866" cy="351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E:\IMG_0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433934" cy="33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593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9\Desktop\библиотека\фото библиотеки\S144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772816"/>
            <a:ext cx="8656285" cy="486916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475402" y="772684"/>
            <a:ext cx="8064500" cy="200026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Абонемент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mayunova\Desktop\DSC07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96" y="1450558"/>
            <a:ext cx="6624736" cy="5407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466646" y="332656"/>
            <a:ext cx="8064500" cy="200026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Абонемент</a:t>
            </a:r>
          </a:p>
        </p:txBody>
      </p:sp>
    </p:spTree>
    <p:extLst>
      <p:ext uri="{BB962C8B-B14F-4D97-AF65-F5344CB8AC3E}">
        <p14:creationId xmlns:p14="http://schemas.microsoft.com/office/powerpoint/2010/main" val="13797673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2" y="109557"/>
            <a:ext cx="4122956" cy="6207086"/>
          </a:xfrm>
          <a:prstGeom prst="rect">
            <a:avLst/>
          </a:prstGeom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555875" y="333375"/>
            <a:ext cx="57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А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3276600" y="1557338"/>
            <a:ext cx="237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Носов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2987675" y="2060575"/>
            <a:ext cx="3097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Незнайка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2987675" y="2924175"/>
            <a:ext cx="3241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Колокольчиков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3203575" y="3213100"/>
            <a:ext cx="288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4140200" y="3213100"/>
            <a:ext cx="360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3348038" y="386080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9 апреля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5099927" y="3919736"/>
            <a:ext cx="503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4657536" y="4583906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Незнайка</a:t>
            </a:r>
          </a:p>
        </p:txBody>
      </p:sp>
      <p:sp>
        <p:nvSpPr>
          <p:cNvPr id="75797" name="Text Box 21"/>
          <p:cNvSpPr txBox="1">
            <a:spLocks noChangeArrowheads="1"/>
          </p:cNvSpPr>
          <p:nvPr/>
        </p:nvSpPr>
        <p:spPr bwMode="auto">
          <a:xfrm>
            <a:off x="5219700" y="3213100"/>
            <a:ext cx="13058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275-75-75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3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/>
      <p:bldP spid="75784" grpId="0"/>
      <p:bldP spid="75785" grpId="0"/>
      <p:bldP spid="75786" grpId="0"/>
      <p:bldP spid="75787" grpId="0"/>
      <p:bldP spid="75788" grpId="0"/>
      <p:bldP spid="75789" grpId="0"/>
      <p:bldP spid="75790" grpId="0"/>
      <p:bldP spid="75791" grpId="0"/>
      <p:bldP spid="757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819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99593"/>
              </p:ext>
            </p:extLst>
          </p:nvPr>
        </p:nvGraphicFramePr>
        <p:xfrm>
          <a:off x="355572" y="738165"/>
          <a:ext cx="8248678" cy="5760168"/>
        </p:xfrm>
        <a:graphic>
          <a:graphicData uri="http://schemas.openxmlformats.org/drawingml/2006/table">
            <a:tbl>
              <a:tblPr/>
              <a:tblGrid>
                <a:gridCol w="1223962"/>
                <a:gridCol w="1295400"/>
                <a:gridCol w="5729316"/>
              </a:tblGrid>
              <a:tr h="78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Дата выдачи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Инвентар. номер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Автор, название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6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Monotype Corsiva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Monotype Corsiva" pitchFamily="66" charset="0"/>
                        </a:rPr>
                        <a:t>      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8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8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8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6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8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823" name="Text Box 71"/>
          <p:cNvSpPr txBox="1">
            <a:spLocks noChangeArrowheads="1"/>
          </p:cNvSpPr>
          <p:nvPr/>
        </p:nvSpPr>
        <p:spPr bwMode="auto">
          <a:xfrm>
            <a:off x="3000364" y="1643050"/>
            <a:ext cx="4145595" cy="97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600" b="1" dirty="0" smtClean="0">
                <a:solidFill>
                  <a:schemeClr val="accent2"/>
                </a:solidFill>
                <a:latin typeface="Monotype Corsiva" pitchFamily="66" charset="0"/>
              </a:rPr>
              <a:t>Носов  Приключение Незнайки </a:t>
            </a:r>
            <a:endParaRPr lang="ru-RU" sz="2600" b="1" dirty="0">
              <a:solidFill>
                <a:schemeClr val="accent2"/>
              </a:solidFill>
              <a:latin typeface="Monotype Corsiva" pitchFamily="66" charset="0"/>
            </a:endParaRPr>
          </a:p>
          <a:p>
            <a:pPr>
              <a:spcBef>
                <a:spcPct val="20000"/>
              </a:spcBef>
            </a:pPr>
            <a:r>
              <a:rPr lang="ru-RU" sz="2600" b="1" dirty="0" smtClean="0">
                <a:solidFill>
                  <a:schemeClr val="accent2"/>
                </a:solidFill>
                <a:latin typeface="Monotype Corsiva" pitchFamily="66" charset="0"/>
              </a:rPr>
              <a:t>и его друзей</a:t>
            </a:r>
            <a:endParaRPr lang="ru-RU" sz="26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74820" name="Text Box 68"/>
          <p:cNvSpPr txBox="1">
            <a:spLocks noChangeArrowheads="1"/>
          </p:cNvSpPr>
          <p:nvPr/>
        </p:nvSpPr>
        <p:spPr bwMode="auto">
          <a:xfrm>
            <a:off x="468313" y="1557338"/>
            <a:ext cx="1079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chemeClr val="accent2"/>
                </a:solidFill>
              </a:rPr>
              <a:t>09.04. </a:t>
            </a:r>
            <a:r>
              <a:rPr lang="ru-RU" sz="2000" b="1" dirty="0" smtClean="0">
                <a:solidFill>
                  <a:schemeClr val="accent2"/>
                </a:solidFill>
              </a:rPr>
              <a:t>2020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74821" name="Text Box 69"/>
          <p:cNvSpPr txBox="1">
            <a:spLocks noChangeArrowheads="1"/>
          </p:cNvSpPr>
          <p:nvPr/>
        </p:nvSpPr>
        <p:spPr bwMode="auto">
          <a:xfrm>
            <a:off x="1619250" y="1628775"/>
            <a:ext cx="1150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b="1">
                <a:solidFill>
                  <a:schemeClr val="accent2"/>
                </a:solidFill>
                <a:latin typeface="Monotype Corsiva" pitchFamily="66" charset="0"/>
              </a:rPr>
              <a:t>23764</a:t>
            </a: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>
            <a:off x="1763688" y="1844823"/>
            <a:ext cx="5237833" cy="633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092280" y="765175"/>
            <a:ext cx="0" cy="5760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265929" y="861619"/>
            <a:ext cx="133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одпись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3237" y="175361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сдано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1" name="Line 74"/>
          <p:cNvSpPr>
            <a:spLocks noChangeShapeType="1"/>
          </p:cNvSpPr>
          <p:nvPr/>
        </p:nvSpPr>
        <p:spPr bwMode="auto">
          <a:xfrm>
            <a:off x="3093115" y="2308734"/>
            <a:ext cx="381642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7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7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7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7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7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7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74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74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74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20" grpId="0"/>
      <p:bldP spid="74821" grpId="0"/>
      <p:bldP spid="74826" grpId="0" animBg="1"/>
      <p:bldP spid="4" grpId="0"/>
      <p:bldP spid="8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857">
            <a:off x="1873592" y="3613255"/>
            <a:ext cx="2243137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Oval 9"/>
          <p:cNvSpPr>
            <a:spLocks noChangeArrowheads="1"/>
          </p:cNvSpPr>
          <p:nvPr/>
        </p:nvSpPr>
        <p:spPr bwMode="auto">
          <a:xfrm rot="-21824583">
            <a:off x="3260725" y="168275"/>
            <a:ext cx="2232025" cy="30686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4" name="WordArt 10"/>
          <p:cNvSpPr>
            <a:spLocks noChangeArrowheads="1" noChangeShapeType="1" noTextEdit="1"/>
          </p:cNvSpPr>
          <p:nvPr/>
        </p:nvSpPr>
        <p:spPr bwMode="auto">
          <a:xfrm rot="262243">
            <a:off x="3354002" y="760252"/>
            <a:ext cx="2008457" cy="1363662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ЧИТАЛЬНЫЙ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 ЗАЛ</a:t>
            </a: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 rot="-3998669">
            <a:off x="1500981" y="1273969"/>
            <a:ext cx="2232025" cy="30686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 rot="1503951">
            <a:off x="1322381" y="2102712"/>
            <a:ext cx="2239777" cy="1176338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ХРАНИЛИЩЕ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УЧЕБНИКОВ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И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КНИГОХРАНИЛИЩЕ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 rot="262243">
            <a:off x="3419475" y="2492375"/>
            <a:ext cx="2305050" cy="2087563"/>
          </a:xfrm>
          <a:prstGeom prst="ellipse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WordArt 7"/>
          <p:cNvSpPr>
            <a:spLocks noChangeArrowheads="1" noChangeShapeType="1" noTextEdit="1"/>
          </p:cNvSpPr>
          <p:nvPr/>
        </p:nvSpPr>
        <p:spPr bwMode="auto">
          <a:xfrm rot="262243">
            <a:off x="3563938" y="3068638"/>
            <a:ext cx="2016125" cy="9064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Библиотека </a:t>
            </a:r>
          </a:p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школы № </a:t>
            </a:r>
            <a:r>
              <a:rPr lang="ru-RU" sz="1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270</a:t>
            </a:r>
            <a:endParaRPr lang="ru-RU" sz="1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8794412">
            <a:off x="838196" y="4901852"/>
            <a:ext cx="4028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Абонемент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4" grpId="0" animBg="1"/>
      <p:bldP spid="31748" grpId="0" animBg="1"/>
      <p:bldP spid="31749" grpId="0" animBg="1"/>
      <p:bldP spid="31750" grpId="0" animBg="1"/>
      <p:bldP spid="31751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85720" y="1928802"/>
            <a:ext cx="8572560" cy="250033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endParaRPr lang="ru-RU" sz="1600" b="1" kern="10" dirty="0" smtClean="0">
              <a:ln w="381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505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052736"/>
            <a:ext cx="6796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МЕДИАТЕКА</a:t>
            </a:r>
            <a:endParaRPr lang="ru-RU" sz="10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584233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</a:rPr>
              <a:t>Компьютерная зона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Users\gamayunova\Desktop\медиате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67" y="1826826"/>
            <a:ext cx="6337266" cy="39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010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85720" y="1928802"/>
            <a:ext cx="8572560" cy="250033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endParaRPr lang="ru-RU" sz="1600" b="1" kern="10" dirty="0" smtClean="0">
              <a:ln w="381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505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12" name="Picture 2" descr="C:\Users\user9\Desktop\библиотека\фото библиотеки\S144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0" y="1556792"/>
            <a:ext cx="7884876" cy="452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7206" y="930048"/>
            <a:ext cx="6796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МЕДИАТЕКА</a:t>
            </a:r>
            <a:endParaRPr lang="ru-RU" sz="10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584233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</a:rPr>
              <a:t>Компьютерная зона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85720" y="1928802"/>
            <a:ext cx="8572560" cy="250033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endParaRPr lang="ru-RU" sz="1600" b="1" kern="10" dirty="0" smtClean="0">
              <a:ln w="381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505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052736"/>
            <a:ext cx="6796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МЕДИАТЕКА</a:t>
            </a:r>
            <a:endParaRPr lang="ru-RU" sz="10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584233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</a:rPr>
              <a:t>Компьютерная зона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29" y="2137298"/>
            <a:ext cx="4719147" cy="346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" y="2204864"/>
            <a:ext cx="4456289" cy="334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87048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85720" y="1928802"/>
            <a:ext cx="8572560" cy="250033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endParaRPr lang="ru-RU" sz="1600" b="1" kern="10" dirty="0" smtClean="0">
              <a:ln w="381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505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3698" y="828399"/>
            <a:ext cx="6796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МЕДИАТЕКА</a:t>
            </a:r>
            <a:endParaRPr lang="ru-RU" sz="10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5842337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</a:rPr>
              <a:t>Аудио и видео зона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E:\РАБОТА\фото Есенин занятие 1 кл\DSC09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"/>
          <a:stretch/>
        </p:blipFill>
        <p:spPr bwMode="auto">
          <a:xfrm>
            <a:off x="1547410" y="1700808"/>
            <a:ext cx="6049180" cy="43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8570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rgbClr val="FF99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51520" y="116632"/>
            <a:ext cx="871804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50800" dir="5400000" algn="ctr" rotWithShape="0">
              <a:srgbClr val="FFF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Наша 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библиотека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0"/>
          <a:stretch/>
        </p:blipFill>
        <p:spPr>
          <a:xfrm>
            <a:off x="185226" y="1844824"/>
            <a:ext cx="8789961" cy="482762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7FA32"/>
            </a:gs>
            <a:gs pos="100000">
              <a:srgbClr val="FF99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 rot="-21824583">
            <a:off x="3260725" y="168275"/>
            <a:ext cx="2232025" cy="30686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 rot="262243">
            <a:off x="3275013" y="757238"/>
            <a:ext cx="2087562" cy="1363662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ЧИТАЛЬНЫЙ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 ЗАЛ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 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 rot="3844181">
            <a:off x="5464969" y="1112044"/>
            <a:ext cx="2252662" cy="31686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t="100000" r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 rot="-3998669">
            <a:off x="1500981" y="1273969"/>
            <a:ext cx="2232025" cy="30686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3" name="WordArt 7"/>
          <p:cNvSpPr>
            <a:spLocks noChangeArrowheads="1" noChangeShapeType="1" noTextEdit="1"/>
          </p:cNvSpPr>
          <p:nvPr/>
        </p:nvSpPr>
        <p:spPr bwMode="auto">
          <a:xfrm rot="1503951">
            <a:off x="1272884" y="1956086"/>
            <a:ext cx="2410785" cy="1413781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ХРАНИЛИЩЕ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УЧЕБНИКОВ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И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КНИГОХРАНИЛИЩЕ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48" y="3933056"/>
            <a:ext cx="30241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4" name="Oval 8"/>
          <p:cNvSpPr>
            <a:spLocks noChangeArrowheads="1"/>
          </p:cNvSpPr>
          <p:nvPr/>
        </p:nvSpPr>
        <p:spPr bwMode="auto">
          <a:xfrm rot="262243">
            <a:off x="3419475" y="2492375"/>
            <a:ext cx="2305050" cy="2087563"/>
          </a:xfrm>
          <a:prstGeom prst="ellipse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 rot="262243">
            <a:off x="3583442" y="3068407"/>
            <a:ext cx="2010028" cy="9064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Библиотека </a:t>
            </a:r>
          </a:p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школы </a:t>
            </a:r>
            <a:r>
              <a:rPr lang="ru-RU" sz="1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№270</a:t>
            </a:r>
            <a:endParaRPr lang="ru-RU" sz="1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34828" name="WordArt 12"/>
          <p:cNvSpPr>
            <a:spLocks noChangeArrowheads="1" noChangeShapeType="1" noTextEdit="1"/>
          </p:cNvSpPr>
          <p:nvPr/>
        </p:nvSpPr>
        <p:spPr bwMode="auto">
          <a:xfrm rot="20117563">
            <a:off x="5612304" y="2403947"/>
            <a:ext cx="2381017" cy="73028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медиатека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9760169">
            <a:off x="1040909" y="5032587"/>
            <a:ext cx="3881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бонемент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animBg="1"/>
      <p:bldP spid="34820" grpId="0" animBg="1"/>
      <p:bldP spid="34822" grpId="0" animBg="1"/>
      <p:bldP spid="34823" grpId="0" animBg="1"/>
      <p:bldP spid="34824" grpId="0" animBg="1"/>
      <p:bldP spid="34825" grpId="0" animBg="1"/>
      <p:bldP spid="3482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85720" y="1928802"/>
            <a:ext cx="8572560" cy="250033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endParaRPr lang="ru-RU" sz="1600" b="1" kern="10" dirty="0" smtClean="0">
              <a:ln w="381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505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052736"/>
            <a:ext cx="6796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Выставки</a:t>
            </a:r>
            <a:endParaRPr lang="ru-RU" sz="10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 b="4457"/>
          <a:stretch/>
        </p:blipFill>
        <p:spPr>
          <a:xfrm rot="5400000">
            <a:off x="5140439" y="2865378"/>
            <a:ext cx="4812566" cy="2939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204864"/>
            <a:ext cx="5648670" cy="42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099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7FA32"/>
            </a:gs>
            <a:gs pos="100000">
              <a:srgbClr val="FF99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 rot="-21824583">
            <a:off x="3260725" y="168275"/>
            <a:ext cx="2232025" cy="30686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 rot="262243">
            <a:off x="3275013" y="757238"/>
            <a:ext cx="2087562" cy="1363662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ЧИТАЛЬНЫЙ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 ЗАЛ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 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 rot="3844181">
            <a:off x="5464969" y="1112044"/>
            <a:ext cx="2252662" cy="31686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t="100000" r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 rot="-3998669">
            <a:off x="1500981" y="1273969"/>
            <a:ext cx="2232025" cy="30686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3" name="WordArt 7"/>
          <p:cNvSpPr>
            <a:spLocks noChangeArrowheads="1" noChangeShapeType="1" noTextEdit="1"/>
          </p:cNvSpPr>
          <p:nvPr/>
        </p:nvSpPr>
        <p:spPr bwMode="auto">
          <a:xfrm rot="1503951">
            <a:off x="1272884" y="1956086"/>
            <a:ext cx="2410785" cy="1413781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ХРАНИЛИЩЕ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УЧЕБНИКОВ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И</a:t>
            </a:r>
          </a:p>
          <a:p>
            <a:pPr algn="ctr"/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КНИГОХРАНИЛИЩЕ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48" y="3933056"/>
            <a:ext cx="30241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6300">
            <a:off x="4436675" y="3896325"/>
            <a:ext cx="30241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4" name="Oval 8"/>
          <p:cNvSpPr>
            <a:spLocks noChangeArrowheads="1"/>
          </p:cNvSpPr>
          <p:nvPr/>
        </p:nvSpPr>
        <p:spPr bwMode="auto">
          <a:xfrm rot="262243">
            <a:off x="3419475" y="2492375"/>
            <a:ext cx="2305050" cy="2087563"/>
          </a:xfrm>
          <a:prstGeom prst="ellipse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 rot="262243">
            <a:off x="3583442" y="3068407"/>
            <a:ext cx="2010028" cy="9064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Библиотека </a:t>
            </a:r>
          </a:p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школы </a:t>
            </a:r>
            <a:r>
              <a:rPr lang="ru-RU" sz="1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№270</a:t>
            </a:r>
            <a:endParaRPr lang="ru-RU" sz="1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34828" name="WordArt 12"/>
          <p:cNvSpPr>
            <a:spLocks noChangeArrowheads="1" noChangeShapeType="1" noTextEdit="1"/>
          </p:cNvSpPr>
          <p:nvPr/>
        </p:nvSpPr>
        <p:spPr bwMode="auto">
          <a:xfrm rot="20117563">
            <a:off x="5612304" y="2403947"/>
            <a:ext cx="2381017" cy="73028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медиатека</a:t>
            </a:r>
            <a:endParaRPr lang="ru-RU" sz="1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9760169">
            <a:off x="1040909" y="5032587"/>
            <a:ext cx="3881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бонемент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651840">
            <a:off x="4388141" y="5133070"/>
            <a:ext cx="2999539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Выставки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01502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animBg="1"/>
      <p:bldP spid="34820" grpId="0" animBg="1"/>
      <p:bldP spid="34822" grpId="0" animBg="1"/>
      <p:bldP spid="34823" grpId="0" animBg="1"/>
      <p:bldP spid="34824" grpId="0" animBg="1"/>
      <p:bldP spid="34825" grpId="0" animBg="1"/>
      <p:bldP spid="34828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684213" y="188913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851920" y="3068960"/>
            <a:ext cx="5400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Для обмена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книг</a:t>
            </a:r>
          </a:p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стань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спокойно                 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очередь.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0888"/>
            <a:ext cx="3147814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09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684213" y="188913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43608" y="2564904"/>
            <a:ext cx="77041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разговаривай в библиотеке громко, чтобы не мешать окружающим.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29908"/>
            <a:ext cx="4188001" cy="31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523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684213" y="188913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8748" y="357301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сори в библиотеке,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оставляй вещей.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2348880"/>
            <a:ext cx="4762500" cy="4286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40" y="5184487"/>
            <a:ext cx="1656184" cy="165618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744643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25703" y="486916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нарушай порядка расстановки книг на полках.</a:t>
            </a:r>
          </a:p>
        </p:txBody>
      </p:sp>
      <p:pic>
        <p:nvPicPr>
          <p:cNvPr id="5122" name="Picture 2" descr="ÐÐ°ÑÑÐ¸Ð½ÐºÐ¸ Ð¿Ð¾ Ð·Ð°Ð¿ÑÐ¾ÑÑ ÑÐµÐ»Ð¾Ð²ÐµÑÐµÐºÐ¸ Ð² Ð¾ÑÐµÑÐµÐ´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930"/>
            <a:ext cx="5760640" cy="51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11363"/>
            <a:ext cx="2815347" cy="24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59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365891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нарушай порядка расстановки книг на полках.</a:t>
            </a:r>
          </a:p>
        </p:txBody>
      </p:sp>
      <p:pic>
        <p:nvPicPr>
          <p:cNvPr id="4098" name="Picture 2" descr="C:\Users\gamayunova\Desktop\чел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75" b="100000" l="0" r="96809">
                        <a14:foregroundMark x1="28723" y1="35927" x2="28723" y2="35927"/>
                        <a14:foregroundMark x1="25000" y1="26545" x2="25000" y2="26545"/>
                        <a14:foregroundMark x1="57713" y1="35240" x2="57713" y2="35240"/>
                        <a14:foregroundMark x1="79521" y1="33867" x2="79521" y2="33867"/>
                        <a14:foregroundMark x1="79521" y1="28146" x2="79521" y2="28146"/>
                        <a14:foregroundMark x1="88564" y1="71854" x2="88564" y2="71854"/>
                        <a14:foregroundMark x1="83511" y1="20366" x2="85904" y2="96568"/>
                        <a14:foregroundMark x1="81915" y1="92677" x2="81915" y2="92677"/>
                        <a14:foregroundMark x1="81383" y1="89703" x2="80319" y2="83524"/>
                        <a14:foregroundMark x1="73404" y1="86728" x2="73404" y2="86728"/>
                        <a14:foregroundMark x1="51330" y1="61785" x2="73404" y2="62243"/>
                        <a14:foregroundMark x1="33511" y1="59954" x2="53191" y2="59954"/>
                        <a14:foregroundMark x1="37234" y1="83753" x2="37234" y2="83753"/>
                        <a14:foregroundMark x1="68085" y1="35011" x2="68085" y2="35011"/>
                        <a14:foregroundMark x1="75532" y1="35011" x2="75532" y2="35011"/>
                        <a14:foregroundMark x1="62766" y1="35011" x2="62766" y2="35011"/>
                        <a14:foregroundMark x1="55053" y1="34325" x2="55053" y2="34325"/>
                        <a14:foregroundMark x1="93085" y1="23799" x2="90691" y2="96568"/>
                        <a14:backgroundMark x1="66223" y1="64760" x2="66223" y2="64760"/>
                        <a14:backgroundMark x1="36436" y1="89016" x2="36436" y2="89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13396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597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306896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 затруднении в выборе книг обратись к библиотекарю с просьбой помочь тебе.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6" b="100000" l="9872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2420888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1212" y="242088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Для чтения в читальном зале возьми интересующую тебя книгу, займи свободное место и молча читай.</a:t>
            </a:r>
          </a:p>
        </p:txBody>
      </p:sp>
      <p:pic>
        <p:nvPicPr>
          <p:cNvPr id="5122" name="Picture 2" descr="C:\Users\gamayunova\Desktop\1499851838_antiplagiat-na-zakaz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6667" y1="4154" x2="56667" y2="44510"/>
                        <a14:foregroundMark x1="47333" y1="9792" x2="64444" y2="32344"/>
                        <a14:foregroundMark x1="51111" y1="5935" x2="52222" y2="16617"/>
                        <a14:foregroundMark x1="44889" y1="16617" x2="50667" y2="21958"/>
                        <a14:foregroundMark x1="45556" y1="10979" x2="49111" y2="17507"/>
                        <a14:foregroundMark x1="44889" y1="20772" x2="47333" y2="20178"/>
                        <a14:foregroundMark x1="44222" y1="21958" x2="44222" y2="21958"/>
                        <a14:foregroundMark x1="16889" y1="44510" x2="14000" y2="60534"/>
                        <a14:foregroundMark x1="16889" y1="62315" x2="16889" y2="62315"/>
                        <a14:foregroundMark x1="54444" y1="5341" x2="54444" y2="5341"/>
                        <a14:foregroundMark x1="52000" y1="5638" x2="52000" y2="5638"/>
                        <a14:foregroundMark x1="49111" y1="7418" x2="49111" y2="7418"/>
                        <a14:foregroundMark x1="45111" y1="14540" x2="45111" y2="14540"/>
                        <a14:foregroundMark x1="44444" y1="18694" x2="44444" y2="18694"/>
                        <a14:foregroundMark x1="44444" y1="23145" x2="44444" y2="23145"/>
                        <a14:foregroundMark x1="44222" y1="24926" x2="44222" y2="24926"/>
                        <a14:foregroundMark x1="81556" y1="15727" x2="81556" y2="15727"/>
                        <a14:backgroundMark x1="61333" y1="1780" x2="61333" y2="1780"/>
                        <a14:backgroundMark x1="50667" y1="4154" x2="63556" y2="4748"/>
                        <a14:backgroundMark x1="51111" y1="6231" x2="51111" y2="6231"/>
                        <a14:backgroundMark x1="46889" y1="9792" x2="46889" y2="9792"/>
                        <a14:backgroundMark x1="45333" y1="10979" x2="45333" y2="10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12" y="2616806"/>
            <a:ext cx="5052188" cy="37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048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rgbClr val="FF99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 на стену\S105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9"/>
          <a:stretch/>
        </p:blipFill>
        <p:spPr bwMode="auto">
          <a:xfrm>
            <a:off x="4825643" y="2101756"/>
            <a:ext cx="4282861" cy="4351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827584" y="11015"/>
            <a:ext cx="997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50800" dir="5400000" algn="ctr" rotWithShape="0">
              <a:srgbClr val="FFFF00"/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Наша 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библиотека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1" name="Picture 3" descr="E:\фото на стену\S108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" y="2133636"/>
            <a:ext cx="4803658" cy="4319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706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3429000"/>
            <a:ext cx="55801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Выбранную книгу необходимо записать в формуляр.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3608"/>
            <a:ext cx="3384376" cy="338437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437112"/>
            <a:ext cx="2952328" cy="29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357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61489"/>
            <a:ext cx="428625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07704" y="28529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Возвращать книги в библиотеку необходимо вовремя, их ждут другие читатели.</a:t>
            </a:r>
          </a:p>
        </p:txBody>
      </p:sp>
      <p:pic>
        <p:nvPicPr>
          <p:cNvPr id="8194" name="Picture 2" descr="C:\Users\gamayunova\Desktop\28470647-3d-white-people-boy-with-stack-of-books-school-failure-isolated-white-background-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9" b="99385" l="0" r="97061">
                        <a14:foregroundMark x1="62552" y1="35385" x2="69437" y2="81538"/>
                        <a14:foregroundMark x1="68682" y1="31615" x2="72292" y2="54000"/>
                        <a14:foregroundMark x1="73132" y1="30923" x2="75147" y2="39462"/>
                        <a14:foregroundMark x1="19899" y1="17154" x2="19899" y2="17154"/>
                        <a14:foregroundMark x1="21159" y1="49923" x2="23929" y2="87077"/>
                        <a14:foregroundMark x1="51973" y1="55846" x2="56087" y2="84846"/>
                        <a14:foregroundMark x1="69437" y1="69615" x2="79177" y2="90846"/>
                        <a14:foregroundMark x1="70697" y1="67769" x2="86566" y2="87462"/>
                        <a14:foregroundMark x1="60537" y1="68846" x2="61713" y2="90077"/>
                        <a14:foregroundMark x1="19060" y1="50231" x2="19060" y2="50231"/>
                        <a14:foregroundMark x1="15449" y1="42462" x2="12594" y2="67769"/>
                        <a14:foregroundMark x1="26448" y1="6308" x2="26029" y2="33538"/>
                        <a14:foregroundMark x1="11335" y1="11538" x2="17045" y2="23846"/>
                        <a14:foregroundMark x1="8900" y1="11154" x2="10579" y2="24231"/>
                        <a14:foregroundMark x1="87322" y1="90846" x2="87322" y2="90846"/>
                        <a14:foregroundMark x1="90176" y1="91538" x2="90176" y2="9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905079"/>
            <a:ext cx="2736304" cy="29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8198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20368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Возвращать книги в библиотеку необходимо вовремя, их ждут другие читатели.</a:t>
            </a:r>
          </a:p>
        </p:txBody>
      </p:sp>
      <p:pic>
        <p:nvPicPr>
          <p:cNvPr id="8194" name="Picture 2" descr="C:\Users\gamayunova\Desktop\28470647-3d-white-people-boy-with-stack-of-books-school-failure-isolated-white-background-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9" b="99385" l="0" r="97061">
                        <a14:foregroundMark x1="62552" y1="35385" x2="69437" y2="81538"/>
                        <a14:foregroundMark x1="68682" y1="31615" x2="72292" y2="54000"/>
                        <a14:foregroundMark x1="73132" y1="30923" x2="75147" y2="39462"/>
                        <a14:foregroundMark x1="19899" y1="17154" x2="19899" y2="17154"/>
                        <a14:foregroundMark x1="21159" y1="49923" x2="23929" y2="87077"/>
                        <a14:foregroundMark x1="51973" y1="55846" x2="56087" y2="84846"/>
                        <a14:foregroundMark x1="69437" y1="69615" x2="79177" y2="90846"/>
                        <a14:foregroundMark x1="70697" y1="67769" x2="86566" y2="87462"/>
                        <a14:foregroundMark x1="60537" y1="68846" x2="61713" y2="90077"/>
                        <a14:foregroundMark x1="19060" y1="50231" x2="19060" y2="50231"/>
                        <a14:foregroundMark x1="15449" y1="42462" x2="12594" y2="67769"/>
                        <a14:foregroundMark x1="26448" y1="6308" x2="26029" y2="33538"/>
                        <a14:foregroundMark x1="11335" y1="11538" x2="17045" y2="23846"/>
                        <a14:foregroundMark x1="8900" y1="11154" x2="10579" y2="24231"/>
                        <a14:foregroundMark x1="87322" y1="90846" x2="87322" y2="90846"/>
                        <a14:foregroundMark x1="90176" y1="91538" x2="90176" y2="9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905079"/>
            <a:ext cx="2736304" cy="29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692">
            <a:off x="5425851" y="3299547"/>
            <a:ext cx="2492014" cy="252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gamayunova\Desktop\b1ec9bd49a2b3ed39d606fc6d4b404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3987072" cy="398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065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3434782" cy="49068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335384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Книги выдаются сроком на 10 дней.</a:t>
            </a:r>
          </a:p>
        </p:txBody>
      </p:sp>
    </p:spTree>
    <p:extLst>
      <p:ext uri="{BB962C8B-B14F-4D97-AF65-F5344CB8AC3E}">
        <p14:creationId xmlns:p14="http://schemas.microsoft.com/office/powerpoint/2010/main" val="24769627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865312" y="210721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0689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Если книга испорчена или потеряна, нужно полностью возместить ущерб.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87" y="2276872"/>
            <a:ext cx="3095625" cy="4762500"/>
          </a:xfrm>
          <a:prstGeom prst="rect">
            <a:avLst/>
          </a:prstGeom>
        </p:spPr>
      </p:pic>
      <p:pic>
        <p:nvPicPr>
          <p:cNvPr id="7171" name="Picture 3" descr="C:\Users\gamayunova\Desktop\book-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7883">
            <a:off x="5039854" y="3039113"/>
            <a:ext cx="34181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592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bg0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5638" y="4508500"/>
            <a:ext cx="2138362" cy="2349500"/>
          </a:xfrm>
          <a:prstGeom prst="rect">
            <a:avLst/>
          </a:prstGeom>
          <a:noFill/>
        </p:spPr>
      </p:pic>
      <p:pic>
        <p:nvPicPr>
          <p:cNvPr id="21513" name="Picture 9" descr="booc002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1763713" cy="1763712"/>
          </a:xfrm>
          <a:prstGeom prst="rect">
            <a:avLst/>
          </a:prstGeom>
          <a:noFill/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684213" y="188913"/>
            <a:ext cx="7772400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Правила поведения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в библиотеке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763713" y="1773238"/>
            <a:ext cx="59039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Для обмена книг стань спокойно в очередь.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55650" y="2708275"/>
            <a:ext cx="77041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разговаривай в библиотеке громко, чтобы не мешать окружающим.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84213" y="3644900"/>
            <a:ext cx="6480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сори в библиотеке, не оставляй вещей.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4508500"/>
            <a:ext cx="55800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нарушай порядка расстановки книг на полках.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0" y="5484813"/>
            <a:ext cx="68405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 затруднении в выборе книг обратись к библиотекарю с просьбой помочь тебе.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bg0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5638" y="4508500"/>
            <a:ext cx="2138362" cy="2349500"/>
          </a:xfrm>
          <a:prstGeom prst="rect">
            <a:avLst/>
          </a:prstGeom>
          <a:noFill/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0" y="2071678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Для чтения в читальном зале возьми интересующую тебя книгу, займи свободное место и молча читай.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0" y="35004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</a:t>
            </a:r>
            <a:r>
              <a:rPr lang="ru-RU" sz="2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урналы и газеты </a:t>
            </a:r>
            <a:r>
              <a:rPr lang="ru-RU" sz="28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2018года можно </a:t>
            </a:r>
            <a:r>
              <a:rPr lang="ru-RU" sz="2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читать только в читальном зале, на дом их брать нельзя.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0" y="0"/>
            <a:ext cx="6191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Выбранную книгу необходимо записать в формуляр.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85720" y="1000108"/>
            <a:ext cx="88582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Возвращать книги в библиотеку необходимо вовремя, их ждут другие читатели.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0" y="4643446"/>
            <a:ext cx="725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Книги выдаются сроком на 10 дней.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85786" y="5484813"/>
            <a:ext cx="607223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Если книга испорчена или потеряна, нужно полностью возместить ущерб.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730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293202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Обращайся с книгой бережно!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00608" y="3212976"/>
            <a:ext cx="64724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Запомни: </a:t>
            </a:r>
            <a:endParaRPr lang="ru-RU" sz="3600" b="1" dirty="0" smtClean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книги </a:t>
            </a:r>
            <a:r>
              <a:rPr lang="ru-RU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боятся грязи</a:t>
            </a:r>
            <a:r>
              <a:rPr lang="ru-RU" sz="3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</a:p>
          <a:p>
            <a:pPr lvl="0"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сырости, </a:t>
            </a:r>
            <a:endParaRPr lang="ru-RU" sz="3200" b="1" dirty="0" smtClean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солнечных </a:t>
            </a:r>
            <a:r>
              <a:rPr lang="ru-RU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лучей.</a:t>
            </a:r>
          </a:p>
        </p:txBody>
      </p:sp>
      <p:pic>
        <p:nvPicPr>
          <p:cNvPr id="7" name="Picture 4" descr="Изображение 014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16" b="40183" l="34816" r="87540">
                        <a14:foregroundMark x1="46915" y1="39669" x2="46915" y2="39669"/>
                        <a14:foregroundMark x1="41186" y1="39298" x2="75080" y2="39384"/>
                        <a14:foregroundMark x1="85176" y1="24829" x2="77123" y2="34989"/>
                        <a14:foregroundMark x1="83774" y1="23916" x2="83774" y2="23916"/>
                        <a14:foregroundMark x1="83934" y1="23716" x2="86699" y2="26427"/>
                        <a14:foregroundMark x1="85457" y1="27255" x2="75561" y2="37329"/>
                        <a14:foregroundMark x1="76803" y1="33419" x2="74960" y2="36301"/>
                        <a14:foregroundMark x1="85337" y1="29880" x2="82853" y2="32677"/>
                        <a14:foregroundMark x1="69351" y1="27083" x2="69351" y2="27083"/>
                        <a14:foregroundMark x1="70593" y1="24658" x2="70313" y2="28111"/>
                        <a14:foregroundMark x1="62380" y1="24287" x2="76322" y2="28567"/>
                        <a14:foregroundMark x1="46434" y1="34817" x2="46434" y2="34817"/>
                        <a14:foregroundMark x1="47837" y1="34161" x2="47837" y2="34161"/>
                        <a14:foregroundMark x1="75881" y1="39384" x2="84375" y2="39298"/>
                        <a14:foregroundMark x1="37139" y1="40126" x2="47516" y2="39755"/>
                        <a14:foregroundMark x1="54647" y1="29110" x2="53886" y2="31364"/>
                        <a14:foregroundMark x1="62861" y1="30051" x2="63622" y2="31735"/>
                        <a14:foregroundMark x1="63622" y1="31164" x2="63622" y2="31164"/>
                        <a14:foregroundMark x1="34816" y1="39555" x2="34816" y2="39555"/>
                        <a14:foregroundMark x1="41787" y1="39384" x2="35136" y2="39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47" t="22626" r="6245" b="57816"/>
          <a:stretch>
            <a:fillRect/>
          </a:stretch>
        </p:blipFill>
        <p:spPr bwMode="auto">
          <a:xfrm>
            <a:off x="2649037" y="2898937"/>
            <a:ext cx="7033029" cy="377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3975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492896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Не читай книгу во время еды -  это вредит и книге и здоровью.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404664"/>
            <a:ext cx="5730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Изображение 014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653" b="92580" l="29848" r="88061">
                        <a14:foregroundMark x1="38742" y1="87043" x2="38381" y2="87500"/>
                        <a14:foregroundMark x1="56370" y1="86045" x2="60056" y2="86045"/>
                        <a14:foregroundMark x1="85457" y1="84646" x2="85457" y2="84646"/>
                        <a14:foregroundMark x1="83974" y1="85959" x2="83974" y2="85959"/>
                        <a14:foregroundMark x1="33053" y1="91324" x2="42067" y2="91039"/>
                        <a14:foregroundMark x1="49479" y1="92038" x2="56490" y2="92038"/>
                        <a14:foregroundMark x1="73518" y1="88328" x2="73518" y2="88328"/>
                        <a14:foregroundMark x1="70192" y1="88042" x2="70192" y2="88042"/>
                        <a14:foregroundMark x1="71915" y1="88185" x2="70072" y2="88955"/>
                        <a14:foregroundMark x1="83854" y1="90325" x2="83854" y2="90325"/>
                        <a14:foregroundMark x1="82011" y1="84104" x2="82011" y2="84104"/>
                        <a14:foregroundMark x1="86579" y1="83733" x2="86579" y2="83733"/>
                        <a14:foregroundMark x1="87059" y1="82734" x2="87059" y2="82734"/>
                        <a14:foregroundMark x1="86338" y1="83048" x2="86338" y2="83048"/>
                        <a14:foregroundMark x1="85737" y1="89954" x2="85737" y2="89954"/>
                        <a14:foregroundMark x1="30369" y1="90868" x2="34415" y2="91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7" t="78049" r="8484" b="5748"/>
          <a:stretch>
            <a:fillRect/>
          </a:stretch>
        </p:blipFill>
        <p:spPr bwMode="auto">
          <a:xfrm>
            <a:off x="0" y="3570114"/>
            <a:ext cx="8986583" cy="341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11592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204864"/>
            <a:ext cx="7956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перегибай книгу –  </a:t>
            </a:r>
            <a:endParaRPr lang="ru-RU" sz="3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от </a:t>
            </a:r>
            <a:r>
              <a:rPr lang="ru-RU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этого рвется переплет</a:t>
            </a:r>
            <a:endParaRPr lang="ru-RU" sz="36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730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 descr="ÐÐ°ÑÑÐ¸Ð½ÐºÐ¸ Ð¿Ð¾ Ð·Ð°Ð¿ÑÐ¾ÑÑ Ð¸ÑÐ¿Ð¾ÑÑÐµÐ½ÑÐ¹ Ð¿ÐµÑÐµÐ¿Ð»ÐµÑ ÐºÐ½Ð¸Ð³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00" b="100000" l="17083" r="80815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8" t="50000" r="21637"/>
          <a:stretch/>
        </p:blipFill>
        <p:spPr bwMode="auto">
          <a:xfrm>
            <a:off x="5615755" y="2996952"/>
            <a:ext cx="3427921" cy="374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" b="89844" l="3516" r="95215">
                        <a14:foregroundMark x1="53809" y1="36035" x2="53809" y2="36035"/>
                        <a14:foregroundMark x1="49902" y1="27734" x2="50781" y2="36914"/>
                        <a14:foregroundMark x1="38184" y1="31152" x2="45605" y2="43652"/>
                        <a14:foregroundMark x1="41016" y1="30859" x2="41016" y2="30859"/>
                        <a14:foregroundMark x1="49902" y1="20703" x2="49902" y2="2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2" y="3140968"/>
            <a:ext cx="4146922" cy="41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191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CC66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O:\все фото\новые книги в библиотеке\PB20011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315006" y="1038224"/>
            <a:ext cx="6881861" cy="516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Мои рисунки\картинки\носов\незнайка (7)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4714884"/>
            <a:ext cx="1753031" cy="1990730"/>
          </a:xfrm>
          <a:prstGeom prst="rect">
            <a:avLst/>
          </a:prstGeom>
          <a:noFill/>
        </p:spPr>
      </p:pic>
      <p:pic>
        <p:nvPicPr>
          <p:cNvPr id="2" name="Picture 3" descr="O:\Мои рисунки\книги фо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0"/>
            <a:ext cx="1928794" cy="288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O:\все фото\новые книги в библиотеке\PB200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46969"/>
            <a:ext cx="1928794" cy="241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31825" y="2043113"/>
            <a:ext cx="78819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524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 библиотеке столько книг!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Внимательно всмотрись – 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Здесь тысяча друзей твоих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На полках улеглись.</a:t>
            </a:r>
          </a:p>
        </p:txBody>
      </p:sp>
      <p:pic>
        <p:nvPicPr>
          <p:cNvPr id="1030" name="Picture 6" descr="C:\Documents and Settings\Пользователь.MY_COMPUTER\Рабочий стол\Рисунок1.gif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-1"/>
            <a:ext cx="1619250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730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424" y="30689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Не клади в книгу карандаши,</a:t>
            </a:r>
          </a:p>
          <a:p>
            <a:pPr lvl="0" algn="ctr"/>
            <a:r>
              <a:rPr lang="ru-RU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ручки и другие предметы</a:t>
            </a:r>
            <a:r>
              <a:rPr lang="ru-RU" sz="3600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22530" name="Picture 2" descr="ÐÐ°ÑÑÐ¸Ð½ÐºÐ¸ Ð¿Ð¾ Ð·Ð°Ð¿ÑÐ¾ÑÑ ÐºÐ½Ð¸Ð³Ð° Ñ ÐºÐ°ÑÐ°Ð½Ð´Ð°ÑÐ¾Ð¼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376" l="0" r="99717">
                        <a14:foregroundMark x1="51344" y1="49192" x2="51344" y2="49192"/>
                        <a14:foregroundMark x1="45120" y1="20554" x2="45120" y2="20554"/>
                        <a14:foregroundMark x1="29279" y1="30947" x2="29279" y2="30947"/>
                        <a14:foregroundMark x1="50778" y1="84988" x2="50778" y2="84988"/>
                        <a14:foregroundMark x1="39463" y1="86143" x2="39463" y2="86143"/>
                        <a14:foregroundMark x1="30269" y1="83372" x2="30269" y2="83372"/>
                        <a14:foregroundMark x1="95898" y1="72286" x2="95898" y2="72286"/>
                        <a14:foregroundMark x1="90382" y1="51039" x2="96040" y2="71363"/>
                        <a14:foregroundMark x1="91513" y1="51963" x2="83876" y2="16859"/>
                        <a14:backgroundMark x1="6506" y1="5774" x2="141" y2="42032"/>
                        <a14:backgroundMark x1="17256" y1="8314" x2="73126" y2="3233"/>
                        <a14:backgroundMark x1="5941" y1="44342" x2="707" y2="78060"/>
                        <a14:backgroundMark x1="97595" y1="69515" x2="97595" y2="69515"/>
                        <a14:backgroundMark x1="98020" y1="75751" x2="98020" y2="75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399">
            <a:off x="3995936" y="3305169"/>
            <a:ext cx="5322119" cy="325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491880" y="2708921"/>
            <a:ext cx="5400600" cy="37444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99992" y="2564904"/>
            <a:ext cx="4644008" cy="4293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4093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730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9964" y="2708920"/>
            <a:ext cx="5742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Не пиши, не рисуй</a:t>
            </a:r>
            <a:r>
              <a:rPr lang="ru-RU" sz="32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</a:p>
          <a:p>
            <a:pPr lvl="0" algn="ctr"/>
            <a:r>
              <a:rPr lang="ru-RU" sz="32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не загибай углов в книге, </a:t>
            </a:r>
          </a:p>
          <a:p>
            <a:pPr lvl="0" algn="ctr"/>
            <a:r>
              <a:rPr lang="ru-RU" sz="32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заведи тетрадь для записей.</a:t>
            </a:r>
          </a:p>
        </p:txBody>
      </p:sp>
      <p:pic>
        <p:nvPicPr>
          <p:cNvPr id="8" name="Picture 5" descr="Изображение 015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82" b="41809" l="19551" r="54928">
                        <a14:foregroundMark x1="34415" y1="29167" x2="34415" y2="29167"/>
                        <a14:foregroundMark x1="33373" y1="30223" x2="32933" y2="27882"/>
                        <a14:foregroundMark x1="34495" y1="30166" x2="33654" y2="29081"/>
                        <a14:foregroundMark x1="46074" y1="34589" x2="46074" y2="34589"/>
                        <a14:foregroundMark x1="20353" y1="40668" x2="20353" y2="40668"/>
                        <a14:foregroundMark x1="37660" y1="41153" x2="37660" y2="41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26999" r="40616" b="56538"/>
          <a:stretch>
            <a:fillRect/>
          </a:stretch>
        </p:blipFill>
        <p:spPr bwMode="auto">
          <a:xfrm>
            <a:off x="3923928" y="3429000"/>
            <a:ext cx="6068680" cy="334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490" y="4954736"/>
            <a:ext cx="55274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FF"/>
                </a:solidFill>
                <a:effectLst/>
              </a:rPr>
              <a:t>Пользуйся закладкой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13629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7308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251" y="2996952"/>
            <a:ext cx="47371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Разорванную книгу </a:t>
            </a:r>
            <a:endParaRPr lang="ru-RU" sz="3600" b="1" dirty="0" smtClean="0">
              <a:solidFill>
                <a:srgbClr val="CC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подклей</a:t>
            </a:r>
            <a:endParaRPr lang="ru-RU" sz="3600" dirty="0">
              <a:solidFill>
                <a:srgbClr val="CC00FF"/>
              </a:solidFill>
            </a:endParaRPr>
          </a:p>
        </p:txBody>
      </p:sp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3" b="90000" l="9677" r="100000">
                        <a14:foregroundMark x1="52016" y1="18776" x2="52016" y2="18776"/>
                        <a14:foregroundMark x1="52016" y1="16939" x2="52016" y2="16939"/>
                        <a14:foregroundMark x1="52218" y1="24286" x2="52218" y2="24286"/>
                        <a14:foregroundMark x1="68952" y1="17143" x2="68952" y2="17143"/>
                        <a14:foregroundMark x1="52419" y1="21633" x2="52419" y2="21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5643358" cy="55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918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/>
          </p:cNvSpPr>
          <p:nvPr/>
        </p:nvSpPr>
        <p:spPr bwMode="auto">
          <a:xfrm>
            <a:off x="611560" y="147638"/>
            <a:ext cx="8135938" cy="4419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106"/>
                <a:gd name="adj2" fmla="val -245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Всем</a:t>
            </a:r>
            <a:r>
              <a:rPr lang="ru-RU" sz="8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, кто хочет стать</a:t>
            </a:r>
          </a:p>
          <a:p>
            <a:pPr algn="ctr"/>
            <a:r>
              <a:rPr lang="ru-RU" sz="8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читателем нашей библиотеки,</a:t>
            </a:r>
          </a:p>
          <a:p>
            <a:pPr algn="ctr"/>
            <a:r>
              <a:rPr lang="ru-RU" sz="8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нужно ответить на несколько вопросов! </a:t>
            </a:r>
          </a:p>
        </p:txBody>
      </p:sp>
      <p:sp>
        <p:nvSpPr>
          <p:cNvPr id="2" name="AutoShape 2" descr="ÐÐ°ÑÑÐ¸Ð½ÐºÐ¸ Ð¿Ð¾ Ð·Ð°Ð¿ÑÐ¾ÑÑ ÑÐµÐ±ÐµÐ½Ð¾Ðº ÑÐ¸ÑÐ°ÑÑÐ¸Ð¹ ÐºÐ½Ð¸Ð³Ñ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53" r="8957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0" y="3438996"/>
            <a:ext cx="4386849" cy="328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:\Users\gamayunova\Desktop\4083969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100000">
              <a:srgbClr val="FF66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 rot="-280640">
            <a:off x="286759" y="342616"/>
            <a:ext cx="8637588" cy="57401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576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kern="10" spc="3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/>
              </a:rPr>
              <a:t>ЭКЗАМЕН </a:t>
            </a:r>
          </a:p>
          <a:p>
            <a:pPr algn="ctr"/>
            <a:r>
              <a:rPr lang="ru-RU" sz="1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/>
              </a:rPr>
              <a:t>ДЛЯ ПЕРВОКЛАССНИКОВ</a:t>
            </a:r>
            <a:endParaRPr lang="ru-RU" sz="14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/>
            </a:endParaRPr>
          </a:p>
        </p:txBody>
      </p:sp>
      <p:pic>
        <p:nvPicPr>
          <p:cNvPr id="6148" name="Picture 4" descr="BOY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2652713" cy="3889375"/>
          </a:xfrm>
          <a:prstGeom prst="rect">
            <a:avLst/>
          </a:prstGeom>
          <a:noFill/>
        </p:spPr>
      </p:pic>
      <p:pic>
        <p:nvPicPr>
          <p:cNvPr id="6162" name="Picture 18" descr="бегущая мышь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214818"/>
            <a:ext cx="2447925" cy="2447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0" y="6308725"/>
            <a:ext cx="1350963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V="1">
            <a:off x="1350963" y="5734050"/>
            <a:ext cx="0" cy="5746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1350963" y="5734050"/>
            <a:ext cx="1349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 flipV="1">
            <a:off x="2700338" y="5157788"/>
            <a:ext cx="0" cy="5746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5400675" y="4003675"/>
            <a:ext cx="1350963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V="1">
            <a:off x="6751638" y="3429000"/>
            <a:ext cx="0" cy="5746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6751638" y="3429000"/>
            <a:ext cx="1349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>
            <a:off x="2700338" y="5156200"/>
            <a:ext cx="1350962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V="1">
            <a:off x="4051300" y="4581525"/>
            <a:ext cx="0" cy="5746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>
            <a:off x="4051300" y="4581525"/>
            <a:ext cx="1349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 flipV="1">
            <a:off x="5400675" y="4005263"/>
            <a:ext cx="0" cy="5746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pic>
        <p:nvPicPr>
          <p:cNvPr id="71696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282700" cy="2106612"/>
          </a:xfrm>
          <a:prstGeom prst="rect">
            <a:avLst/>
          </a:prstGeom>
          <a:noFill/>
        </p:spPr>
      </p:pic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7596188" y="974725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 animBg="1"/>
      <p:bldP spid="71685" grpId="0" animBg="1"/>
      <p:bldP spid="71686" grpId="0" animBg="1"/>
      <p:bldP spid="71687" grpId="0" animBg="1"/>
      <p:bldP spid="71688" grpId="0" animBg="1"/>
      <p:bldP spid="71689" grpId="0" animBg="1"/>
      <p:bldP spid="71690" grpId="0" animBg="1"/>
      <p:bldP spid="71692" grpId="0" animBg="1"/>
      <p:bldP spid="71693" grpId="0" animBg="1"/>
      <p:bldP spid="71694" grpId="0" animBg="1"/>
      <p:bldP spid="7169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1619250" y="476250"/>
            <a:ext cx="723903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Библиотека - это 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место, где...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</p:txBody>
      </p:sp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500034" y="2500306"/>
            <a:ext cx="3352800" cy="7953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танцуют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</p:txBody>
      </p:sp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5724524" y="4643446"/>
            <a:ext cx="2919441" cy="8556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кушают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381000" y="4343400"/>
            <a:ext cx="4038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читают 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и берут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домой книги</a:t>
            </a:r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5500694" y="2500306"/>
            <a:ext cx="3048000" cy="5572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поют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</p:txBody>
      </p:sp>
      <p:pic>
        <p:nvPicPr>
          <p:cNvPr id="17415" name="Picture 7" descr="BOY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1368425" cy="15033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  <p:bldP spid="17412" grpId="0" animBg="1"/>
      <p:bldP spid="17413" grpId="0" animBg="1"/>
      <p:bldP spid="174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1187450" y="404813"/>
            <a:ext cx="68580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Библиотека - это ...</a:t>
            </a:r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381000" y="4343400"/>
            <a:ext cx="4038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Место,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где читают и берут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домой книги</a:t>
            </a:r>
          </a:p>
        </p:txBody>
      </p:sp>
      <p:pic>
        <p:nvPicPr>
          <p:cNvPr id="16388" name="Picture 4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08092E-6 L 0.21389 -0.255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3492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3493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3494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3495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3498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3500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3501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3502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3503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3504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282700" cy="2106612"/>
          </a:xfrm>
          <a:prstGeom prst="rect">
            <a:avLst/>
          </a:prstGeom>
          <a:noFill/>
        </p:spPr>
      </p:pic>
      <p:pic>
        <p:nvPicPr>
          <p:cNvPr id="63505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14818"/>
            <a:ext cx="1331913" cy="2062162"/>
          </a:xfrm>
          <a:prstGeom prst="rect">
            <a:avLst/>
          </a:prstGeom>
          <a:noFill/>
        </p:spPr>
      </p:pic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7786710" y="1000108"/>
            <a:ext cx="135729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250030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979613" y="404813"/>
            <a:ext cx="6840537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 библиотеке 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нужно...</a:t>
            </a: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381000" y="3124200"/>
            <a:ext cx="3352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</a:t>
            </a: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Громко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разговаривать</a:t>
            </a: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457200" y="5105400"/>
            <a:ext cx="3352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Хулиганить</a:t>
            </a: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5003800" y="5084763"/>
            <a:ext cx="3276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Вести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себя тихо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219700" y="3213100"/>
            <a:ext cx="3048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Тихо 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бегать</a:t>
            </a:r>
          </a:p>
        </p:txBody>
      </p:sp>
      <p:pic>
        <p:nvPicPr>
          <p:cNvPr id="15367" name="Picture 7" descr="BOY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350962" cy="16557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 animBg="1"/>
      <p:bldP spid="15364" grpId="0" animBg="1"/>
      <p:bldP spid="15365" grpId="0" animBg="1"/>
      <p:bldP spid="153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50000">
              <a:srgbClr val="99FF66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Мои рисунки\фотографии\библиотека\выставки\P10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976691"/>
            <a:ext cx="2160982" cy="288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перенос фото  из изображений\для фото\фото библиотеки\DSC05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9553">
            <a:off x="5914005" y="746772"/>
            <a:ext cx="3113761" cy="23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перенос фото  из изображений\для фото\фото библиотеки\DSC057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1" r="7700" b="16071"/>
          <a:stretch/>
        </p:blipFill>
        <p:spPr bwMode="auto">
          <a:xfrm>
            <a:off x="2411759" y="260647"/>
            <a:ext cx="4097009" cy="20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Изображение 1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37451">
            <a:off x="0" y="404813"/>
            <a:ext cx="3348038" cy="250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48038" y="2133601"/>
            <a:ext cx="2817812" cy="2444751"/>
            <a:chOff x="2156" y="1356"/>
            <a:chExt cx="1775" cy="1540"/>
          </a:xfrm>
        </p:grpSpPr>
        <p:sp>
          <p:nvSpPr>
            <p:cNvPr id="35853" name="Oval 13"/>
            <p:cNvSpPr>
              <a:spLocks noChangeArrowheads="1"/>
            </p:cNvSpPr>
            <p:nvPr/>
          </p:nvSpPr>
          <p:spPr bwMode="auto">
            <a:xfrm rot="262243">
              <a:off x="2156" y="1356"/>
              <a:ext cx="1775" cy="1540"/>
            </a:xfrm>
            <a:prstGeom prst="ellipse">
              <a:avLst/>
            </a:prstGeom>
            <a:gradFill rotWithShape="1">
              <a:gsLst>
                <a:gs pos="0">
                  <a:srgbClr val="FFEBFA"/>
                </a:gs>
                <a:gs pos="30000">
                  <a:srgbClr val="C4D6EB"/>
                </a:gs>
                <a:gs pos="60001">
                  <a:srgbClr val="85C2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4" name="WordArt 14"/>
            <p:cNvSpPr>
              <a:spLocks noChangeArrowheads="1" noChangeShapeType="1" noTextEdit="1"/>
            </p:cNvSpPr>
            <p:nvPr/>
          </p:nvSpPr>
          <p:spPr bwMode="auto">
            <a:xfrm rot="223885">
              <a:off x="2287" y="1806"/>
              <a:ext cx="1545" cy="709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/>
              <a:r>
                <a:rPr lang="ru-RU" sz="1600" b="1" kern="10" dirty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Comic Sans MS"/>
                </a:rPr>
                <a:t>Библиотека </a:t>
              </a:r>
            </a:p>
            <a:p>
              <a:pPr algn="ctr"/>
              <a:r>
                <a:rPr lang="ru-RU" sz="1600" b="1" kern="10" dirty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Comic Sans MS"/>
                </a:rPr>
                <a:t>школы № </a:t>
              </a:r>
              <a:r>
                <a:rPr lang="ru-RU" sz="1600" b="1" kern="10" dirty="0" smtClean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Comic Sans MS"/>
                </a:rPr>
                <a:t>270</a:t>
              </a:r>
              <a:endPara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endParaRPr>
            </a:p>
          </p:txBody>
        </p:sp>
      </p:grpSp>
      <p:pic>
        <p:nvPicPr>
          <p:cNvPr id="4099" name="Picture 3" descr="F:\перенос фото  из изображений\для фото\фото библиотеки\DSC057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" y="4195915"/>
            <a:ext cx="3294319" cy="24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amayunova\Desktop\медиазо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83" y="4195915"/>
            <a:ext cx="3062803" cy="24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835150" y="476250"/>
            <a:ext cx="56388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 библиотеке 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нужно...</a:t>
            </a:r>
          </a:p>
        </p:txBody>
      </p:sp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4267200" y="5105400"/>
            <a:ext cx="3276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Вести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себя тихо</a:t>
            </a:r>
          </a:p>
        </p:txBody>
      </p:sp>
      <p:pic>
        <p:nvPicPr>
          <p:cNvPr id="14340" name="Picture 4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6.93642E-7 L -0.15746 -0.29364 " pathEditMode="relative" ptsTypes="AA">
                                      <p:cBhvr>
                                        <p:cTn id="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3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4516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4517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4518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4519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4521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4522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4524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4525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4526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4527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4528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282700" cy="2106612"/>
          </a:xfrm>
          <a:prstGeom prst="rect">
            <a:avLst/>
          </a:prstGeom>
          <a:noFill/>
        </p:spPr>
      </p:pic>
      <p:pic>
        <p:nvPicPr>
          <p:cNvPr id="64529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1331913" cy="2062162"/>
          </a:xfrm>
          <a:prstGeom prst="rect">
            <a:avLst/>
          </a:prstGeom>
          <a:noFill/>
        </p:spPr>
      </p:pic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7609262" y="928670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321468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43042" y="2571744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3594 -0.076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468313" y="404813"/>
            <a:ext cx="6330950" cy="218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Книги в библиотеке</a:t>
            </a:r>
          </a:p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выдаются на ...</a:t>
            </a:r>
          </a:p>
        </p:txBody>
      </p:sp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304800" y="3276600"/>
            <a:ext cx="3276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10 дней</a:t>
            </a:r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304800" y="5105400"/>
            <a:ext cx="3276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1 месяц</a:t>
            </a: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5003800" y="3284538"/>
            <a:ext cx="3276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1 день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5219700" y="5084763"/>
            <a:ext cx="3352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Навсегда</a:t>
            </a:r>
          </a:p>
        </p:txBody>
      </p:sp>
      <p:pic>
        <p:nvPicPr>
          <p:cNvPr id="13321" name="Picture 9" descr="BOY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2050" y="0"/>
            <a:ext cx="1631950" cy="17002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7" grpId="0" animBg="1"/>
      <p:bldP spid="133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762000" y="381000"/>
            <a:ext cx="7842250" cy="2133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Garamond"/>
              </a:rPr>
              <a:t>Книги в библиотеке</a:t>
            </a:r>
          </a:p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Garamond"/>
              </a:rPr>
              <a:t> выдаются на ...</a:t>
            </a:r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304800" y="3276600"/>
            <a:ext cx="3276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Garamond"/>
              </a:rPr>
              <a:t>А. 10 дней</a:t>
            </a:r>
          </a:p>
        </p:txBody>
      </p:sp>
      <p:pic>
        <p:nvPicPr>
          <p:cNvPr id="12292" name="Picture 4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5540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5541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5542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5543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544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5545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5546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5548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5549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5550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5551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5552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282700" cy="2106612"/>
          </a:xfrm>
          <a:prstGeom prst="rect">
            <a:avLst/>
          </a:prstGeom>
          <a:noFill/>
        </p:spPr>
      </p:pic>
      <p:pic>
        <p:nvPicPr>
          <p:cNvPr id="65553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1331913" cy="2062162"/>
          </a:xfrm>
          <a:prstGeom prst="rect">
            <a:avLst/>
          </a:prstGeom>
          <a:noFill/>
        </p:spPr>
      </p:pic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7477752" y="858214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43042" y="2571744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321468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71802" y="2000240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3594 -0.076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-0.07685 L 0.29341 -0.1606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6934200" cy="2224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Чтобы </a:t>
            </a:r>
            <a:r>
              <a:rPr lang="ru-RU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знать</a:t>
            </a:r>
            <a:endParaRPr lang="ru-RU" sz="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на какой странице 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ты читаешь,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в книгу нужно...</a:t>
            </a:r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28600" y="3429000"/>
            <a:ext cx="3429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</a:t>
            </a:r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Положить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бутерброд</a:t>
            </a: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5076825" y="5229225"/>
            <a:ext cx="3429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Положить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закладку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28600" y="5257800"/>
            <a:ext cx="3429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Положить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карандаш</a:t>
            </a:r>
          </a:p>
        </p:txBody>
      </p:sp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5076825" y="3284538"/>
            <a:ext cx="3429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Загнуть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страницу</a:t>
            </a:r>
          </a:p>
        </p:txBody>
      </p:sp>
      <p:pic>
        <p:nvPicPr>
          <p:cNvPr id="11271" name="Picture 7" descr="BOY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5525" y="404813"/>
            <a:ext cx="1471613" cy="1728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69" grpId="0" animBg="1"/>
      <p:bldP spid="1127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428596" y="260350"/>
            <a:ext cx="8215370" cy="2224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Чтобы запомнить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на какой странице 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ты читаешь,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в книгу нужно...</a:t>
            </a:r>
          </a:p>
        </p:txBody>
      </p:sp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3962400" y="5181600"/>
            <a:ext cx="3429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Положить</a:t>
            </a:r>
          </a:p>
          <a:p>
            <a:pPr algn="ctr"/>
            <a:r>
              <a:rPr lang="ru-RU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закладку</a:t>
            </a:r>
          </a:p>
        </p:txBody>
      </p:sp>
      <p:pic>
        <p:nvPicPr>
          <p:cNvPr id="10244" name="Picture 4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5896E-6 L -0.11302 -0.307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-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9636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9637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9638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9639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9640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9641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9642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9644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9645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9646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9647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9648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282700" cy="2106612"/>
          </a:xfrm>
          <a:prstGeom prst="rect">
            <a:avLst/>
          </a:prstGeom>
          <a:noFill/>
        </p:spPr>
      </p:pic>
      <p:pic>
        <p:nvPicPr>
          <p:cNvPr id="69649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1331913" cy="2062162"/>
          </a:xfrm>
          <a:prstGeom prst="rect">
            <a:avLst/>
          </a:prstGeom>
          <a:noFill/>
        </p:spPr>
      </p:pic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7497098" y="974725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43042" y="264318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321468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43240" y="192880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00562" y="1357298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3594 -0.076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-0.07685 L 0.29341 -0.1606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41 -0.16065 L 0.43507 -0.2446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42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979613" y="260350"/>
            <a:ext cx="6629400" cy="203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0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 какой сказке звучат такие слова: </a:t>
            </a:r>
          </a:p>
          <a:p>
            <a:pPr algn="ctr"/>
            <a:r>
              <a:rPr lang="ru-RU" sz="10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"Я сегодня поймал было рыбку,</a:t>
            </a:r>
          </a:p>
          <a:p>
            <a:pPr algn="ctr"/>
            <a:r>
              <a:rPr lang="ru-RU" sz="10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Золотую рыбку, не простую"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323850" y="2997200"/>
            <a:ext cx="3748084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</a:t>
            </a:r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Золотой ключик"</a:t>
            </a:r>
            <a:endParaRPr lang="ru-RU" sz="8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А.Н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. Толстого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4857752" y="2928934"/>
            <a:ext cx="407038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</a:t>
            </a:r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Серебряное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копытце" </a:t>
            </a:r>
          </a:p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П.П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. Бажова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14282" y="4929198"/>
            <a:ext cx="4357718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</a:t>
            </a:r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Сказка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о рыбаке и рыбке" </a:t>
            </a:r>
          </a:p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А.С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. Пушкина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5214942" y="5072074"/>
            <a:ext cx="363858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</a:t>
            </a:r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Айболит"</a:t>
            </a:r>
            <a:endParaRPr lang="ru-RU" sz="8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  <a:p>
            <a:pPr algn="ctr"/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 </a:t>
            </a:r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К.И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. Чуковского</a:t>
            </a:r>
          </a:p>
        </p:txBody>
      </p:sp>
      <p:pic>
        <p:nvPicPr>
          <p:cNvPr id="9223" name="Picture 7" descr="BOY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1270000" cy="15573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animBg="1"/>
      <p:bldP spid="9220" grpId="0" animBg="1"/>
      <p:bldP spid="9221" grpId="0" animBg="1"/>
      <p:bldP spid="92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285720" y="333375"/>
            <a:ext cx="8643998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 какой сказке звучат такие слова: </a:t>
            </a:r>
          </a:p>
          <a:p>
            <a:pPr algn="ctr"/>
            <a:r>
              <a:rPr lang="ru-RU" sz="1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"Я сегодня поймал было рыбку,</a:t>
            </a:r>
          </a:p>
          <a:p>
            <a:pPr algn="ctr"/>
            <a:r>
              <a:rPr lang="ru-RU" sz="1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Золотую рыбку, не простую"</a:t>
            </a:r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395288" y="4941888"/>
            <a:ext cx="4191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</a:t>
            </a:r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Сказка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о рыбаке и рыбке" </a:t>
            </a:r>
          </a:p>
          <a:p>
            <a:pPr algn="ctr"/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С. Пушкина</a:t>
            </a:r>
          </a:p>
        </p:txBody>
      </p:sp>
      <p:pic>
        <p:nvPicPr>
          <p:cNvPr id="8196" name="Picture 4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1214E-6 L 0.21979 -0.294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3" name="Picture 21" descr="рис-у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066005">
            <a:off x="323850" y="4221163"/>
            <a:ext cx="1639888" cy="2420937"/>
          </a:xfrm>
          <a:prstGeom prst="rect">
            <a:avLst/>
          </a:prstGeom>
          <a:noFill/>
        </p:spPr>
      </p:pic>
      <p:pic>
        <p:nvPicPr>
          <p:cNvPr id="23566" name="Picture 14" descr="рис-у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02523">
            <a:off x="1187450" y="4437063"/>
            <a:ext cx="1239838" cy="1844675"/>
          </a:xfrm>
          <a:prstGeom prst="rect">
            <a:avLst/>
          </a:prstGeom>
          <a:noFill/>
        </p:spPr>
      </p:pic>
      <p:pic>
        <p:nvPicPr>
          <p:cNvPr id="23569" name="Picture 17" descr="рисунок-учебн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2243">
            <a:off x="1692275" y="4508500"/>
            <a:ext cx="1444625" cy="1782763"/>
          </a:xfrm>
          <a:prstGeom prst="rect">
            <a:avLst/>
          </a:prstGeom>
          <a:noFill/>
        </p:spPr>
      </p:pic>
      <p:pic>
        <p:nvPicPr>
          <p:cNvPr id="23568" name="Picture 16" descr="Копия рисуч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56448">
            <a:off x="2411413" y="4508500"/>
            <a:ext cx="1298575" cy="1941513"/>
          </a:xfrm>
          <a:prstGeom prst="rect">
            <a:avLst/>
          </a:prstGeom>
          <a:noFill/>
        </p:spPr>
      </p:pic>
      <p:pic>
        <p:nvPicPr>
          <p:cNvPr id="23571" name="Picture 19" descr="рисуч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5" y="188913"/>
            <a:ext cx="1438275" cy="1916112"/>
          </a:xfrm>
          <a:prstGeom prst="rect">
            <a:avLst/>
          </a:prstGeom>
          <a:noFill/>
        </p:spPr>
      </p:pic>
      <p:pic>
        <p:nvPicPr>
          <p:cNvPr id="23567" name="Picture 15" descr="рисучч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333375"/>
            <a:ext cx="1343025" cy="1946275"/>
          </a:xfrm>
          <a:prstGeom prst="rect">
            <a:avLst/>
          </a:prstGeom>
          <a:noFill/>
        </p:spPr>
      </p:pic>
      <p:pic>
        <p:nvPicPr>
          <p:cNvPr id="23579" name="Picture 27" descr="Scan000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692150"/>
            <a:ext cx="1352550" cy="2006600"/>
          </a:xfrm>
          <a:prstGeom prst="rect">
            <a:avLst/>
          </a:prstGeom>
          <a:noFill/>
        </p:spPr>
      </p:pic>
      <p:pic>
        <p:nvPicPr>
          <p:cNvPr id="23575" name="Picture 23" descr="Scan000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88913"/>
            <a:ext cx="1217612" cy="1700212"/>
          </a:xfrm>
          <a:prstGeom prst="rect">
            <a:avLst/>
          </a:prstGeom>
          <a:noFill/>
        </p:spPr>
      </p:pic>
      <p:pic>
        <p:nvPicPr>
          <p:cNvPr id="23576" name="Picture 24" descr="Scan000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1550" y="1196975"/>
            <a:ext cx="1198563" cy="1738313"/>
          </a:xfrm>
          <a:prstGeom prst="rect">
            <a:avLst/>
          </a:prstGeom>
          <a:noFill/>
        </p:spPr>
      </p:pic>
      <p:pic>
        <p:nvPicPr>
          <p:cNvPr id="23577" name="Picture 25" descr="Scan000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96188" y="3573463"/>
            <a:ext cx="1301750" cy="1698625"/>
          </a:xfrm>
          <a:prstGeom prst="rect">
            <a:avLst/>
          </a:prstGeom>
          <a:noFill/>
        </p:spPr>
      </p:pic>
      <p:pic>
        <p:nvPicPr>
          <p:cNvPr id="23578" name="Picture 26" descr="Scan000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92950" y="4941888"/>
            <a:ext cx="1300163" cy="1703387"/>
          </a:xfrm>
          <a:prstGeom prst="rect">
            <a:avLst/>
          </a:prstGeom>
          <a:noFill/>
        </p:spPr>
      </p:pic>
      <p:sp>
        <p:nvSpPr>
          <p:cNvPr id="23563" name="WordArt 11"/>
          <p:cNvSpPr>
            <a:spLocks noChangeArrowheads="1" noChangeShapeType="1" noTextEdit="1"/>
          </p:cNvSpPr>
          <p:nvPr/>
        </p:nvSpPr>
        <p:spPr bwMode="auto">
          <a:xfrm rot="1439099">
            <a:off x="684213" y="1268413"/>
            <a:ext cx="7461250" cy="4103687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Хранилище</a:t>
            </a:r>
          </a:p>
          <a:p>
            <a:pPr algn="ctr"/>
            <a:r>
              <a:rPr lang="ru-RU" sz="1600" b="1" kern="10" dirty="0"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учебников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8612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8613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8614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8615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8616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8617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8618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8620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8621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8622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8623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8624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282700" cy="2106612"/>
          </a:xfrm>
          <a:prstGeom prst="rect">
            <a:avLst/>
          </a:prstGeom>
          <a:noFill/>
        </p:spPr>
      </p:pic>
      <p:pic>
        <p:nvPicPr>
          <p:cNvPr id="68625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1331913" cy="2062162"/>
          </a:xfrm>
          <a:prstGeom prst="rect">
            <a:avLst/>
          </a:prstGeom>
          <a:noFill/>
        </p:spPr>
      </p:pic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7596188" y="1000108"/>
            <a:ext cx="1547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43042" y="264318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321468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43240" y="192880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00562" y="1285860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29322" y="71435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3594 -0.076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-0.07685 L 0.29341 -0.1606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41 -0.16065 L 0.43507 -0.2446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42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507 -0.24468 L 0.56893 -0.3182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37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500166" y="260350"/>
            <a:ext cx="7358114" cy="208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Закончи правильно название стихотворения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К. Чуковского "Федорино ..."</a:t>
            </a: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381000" y="2895600"/>
            <a:ext cx="3124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Счастье</a:t>
            </a: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5214942" y="5000636"/>
            <a:ext cx="3124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Горе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81000" y="4953000"/>
            <a:ext cx="3124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Удача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5214942" y="3000372"/>
            <a:ext cx="3124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Беда</a:t>
            </a:r>
          </a:p>
        </p:txBody>
      </p:sp>
      <p:pic>
        <p:nvPicPr>
          <p:cNvPr id="7175" name="Picture 7" descr="BOY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476250"/>
            <a:ext cx="1116012" cy="1368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285720" y="188913"/>
            <a:ext cx="857256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Закончи правильно название стихотворения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К. Чуковского "Федорино ..."</a:t>
            </a:r>
          </a:p>
        </p:txBody>
      </p:sp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4267200" y="4953000"/>
            <a:ext cx="3124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Горе</a:t>
            </a:r>
          </a:p>
        </p:txBody>
      </p:sp>
      <p:pic>
        <p:nvPicPr>
          <p:cNvPr id="41988" name="Picture 4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20231E-7 L -0.1217 -0.2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7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7588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7589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7590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7591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7596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7597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7598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7599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7600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1341438"/>
            <a:ext cx="1476375" cy="2106612"/>
          </a:xfrm>
          <a:prstGeom prst="rect">
            <a:avLst/>
          </a:prstGeom>
          <a:noFill/>
        </p:spPr>
      </p:pic>
      <p:pic>
        <p:nvPicPr>
          <p:cNvPr id="67601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1331913" cy="2062162"/>
          </a:xfrm>
          <a:prstGeom prst="rect">
            <a:avLst/>
          </a:prstGeom>
          <a:noFill/>
        </p:spPr>
      </p:pic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7546776" y="946658"/>
            <a:ext cx="17180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43042" y="264318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321468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43240" y="192880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00562" y="1285860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29322" y="71435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43768" y="14285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6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3594 -0.076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-0.07685 L 0.29341 -0.1606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41 -0.16065 L 0.43507 -0.2446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42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507 -0.24468 L 0.56893 -0.3182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37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893 -0.31829 L 0.71077 -0.4023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42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FF66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WordArt 7"/>
          <p:cNvSpPr>
            <a:spLocks noChangeArrowheads="1" noChangeShapeType="1" noTextEdit="1"/>
          </p:cNvSpPr>
          <p:nvPr/>
        </p:nvSpPr>
        <p:spPr bwMode="auto">
          <a:xfrm>
            <a:off x="914400" y="188913"/>
            <a:ext cx="82296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Найди правильную рифму 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 стихотворению С. Я. Маршака 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"Вот какой рассеянный"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"Вместо шляпы на ходу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Он надел ..."</a:t>
            </a:r>
          </a:p>
        </p:txBody>
      </p:sp>
      <p:sp>
        <p:nvSpPr>
          <p:cNvPr id="40968" name="WordArt 8"/>
          <p:cNvSpPr>
            <a:spLocks noChangeArrowheads="1" noChangeShapeType="1" noTextEdit="1"/>
          </p:cNvSpPr>
          <p:nvPr/>
        </p:nvSpPr>
        <p:spPr bwMode="auto">
          <a:xfrm>
            <a:off x="539750" y="3068638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а.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Ерунду</a:t>
            </a:r>
          </a:p>
        </p:txBody>
      </p:sp>
      <p:sp>
        <p:nvSpPr>
          <p:cNvPr id="40969" name="WordArt 9"/>
          <p:cNvSpPr>
            <a:spLocks noChangeArrowheads="1" noChangeShapeType="1" noTextEdit="1"/>
          </p:cNvSpPr>
          <p:nvPr/>
        </p:nvSpPr>
        <p:spPr bwMode="auto">
          <a:xfrm>
            <a:off x="755650" y="4941888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в.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Перчатку</a:t>
            </a:r>
          </a:p>
        </p:txBody>
      </p:sp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5219700" y="5013325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г.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Белиберду</a:t>
            </a:r>
          </a:p>
        </p:txBody>
      </p:sp>
      <p:sp>
        <p:nvSpPr>
          <p:cNvPr id="40971" name="WordArt 11"/>
          <p:cNvSpPr>
            <a:spLocks noChangeArrowheads="1" noChangeShapeType="1" noTextEdit="1"/>
          </p:cNvSpPr>
          <p:nvPr/>
        </p:nvSpPr>
        <p:spPr bwMode="auto">
          <a:xfrm>
            <a:off x="5076825" y="3068638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Сковороду</a:t>
            </a:r>
          </a:p>
        </p:txBody>
      </p:sp>
      <p:pic>
        <p:nvPicPr>
          <p:cNvPr id="40972" name="Picture 12" descr="BOY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1512888" cy="1435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  <p:bldP spid="40968" grpId="0" animBg="1"/>
      <p:bldP spid="40969" grpId="0" animBg="1"/>
      <p:bldP spid="40970" grpId="0" animBg="1"/>
      <p:bldP spid="4097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214282" y="188913"/>
            <a:ext cx="8626506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Найди правильную рифму 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к стихотворению С. Я. Маршака "Вот какой рассеянный"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"Вместо шапки на ходу</a:t>
            </a:r>
          </a:p>
          <a:p>
            <a:pPr algn="ctr"/>
            <a:r>
              <a:rPr lang="ru-RU" sz="800" b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Он надел ..."</a:t>
            </a:r>
          </a:p>
        </p:txBody>
      </p:sp>
      <p:sp>
        <p:nvSpPr>
          <p:cNvPr id="43015" name="WordArt 7"/>
          <p:cNvSpPr>
            <a:spLocks noChangeArrowheads="1" noChangeShapeType="1" noTextEdit="1"/>
          </p:cNvSpPr>
          <p:nvPr/>
        </p:nvSpPr>
        <p:spPr bwMode="auto">
          <a:xfrm>
            <a:off x="5076825" y="3068638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" b="1" kern="10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б. </a:t>
            </a:r>
            <a:r>
              <a:rPr lang="ru-RU" sz="8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Сковороду</a:t>
            </a:r>
          </a:p>
        </p:txBody>
      </p:sp>
      <p:pic>
        <p:nvPicPr>
          <p:cNvPr id="43016" name="Picture 8" descr="GIRL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2916238" cy="3141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6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5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0808"/>
            </a:gs>
            <a:gs pos="30000">
              <a:srgbClr val="FF0300"/>
            </a:gs>
            <a:gs pos="55000">
              <a:srgbClr val="FF7A00"/>
            </a:gs>
            <a:gs pos="100000">
              <a:srgbClr val="FFF2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29000"/>
            <a:ext cx="8101013" cy="2879725"/>
            <a:chOff x="158" y="2160"/>
            <a:chExt cx="5172" cy="181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8" y="3249"/>
              <a:ext cx="1724" cy="725"/>
              <a:chOff x="158" y="3249"/>
              <a:chExt cx="1724" cy="725"/>
            </a:xfrm>
          </p:grpSpPr>
          <p:sp>
            <p:nvSpPr>
              <p:cNvPr id="66564" name="Line 4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6565" name="Line 5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6566" name="Line 6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6567" name="Line 7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568" name="Line 8"/>
            <p:cNvSpPr>
              <a:spLocks noChangeShapeType="1"/>
            </p:cNvSpPr>
            <p:nvPr/>
          </p:nvSpPr>
          <p:spPr bwMode="auto">
            <a:xfrm>
              <a:off x="3606" y="2522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6569" name="Line 9"/>
            <p:cNvSpPr>
              <a:spLocks noChangeShapeType="1"/>
            </p:cNvSpPr>
            <p:nvPr/>
          </p:nvSpPr>
          <p:spPr bwMode="auto">
            <a:xfrm flipV="1">
              <a:off x="4468" y="2160"/>
              <a:ext cx="0" cy="3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6570" name="Line 10"/>
            <p:cNvSpPr>
              <a:spLocks noChangeShapeType="1"/>
            </p:cNvSpPr>
            <p:nvPr/>
          </p:nvSpPr>
          <p:spPr bwMode="auto">
            <a:xfrm>
              <a:off x="4468" y="2160"/>
              <a:ext cx="86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882" y="2523"/>
              <a:ext cx="1724" cy="725"/>
              <a:chOff x="158" y="3249"/>
              <a:chExt cx="1724" cy="725"/>
            </a:xfrm>
          </p:grpSpPr>
          <p:sp>
            <p:nvSpPr>
              <p:cNvPr id="66572" name="Line 12"/>
              <p:cNvSpPr>
                <a:spLocks noChangeShapeType="1"/>
              </p:cNvSpPr>
              <p:nvPr/>
            </p:nvSpPr>
            <p:spPr bwMode="auto">
              <a:xfrm>
                <a:off x="158" y="3974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6573" name="Line 13"/>
              <p:cNvSpPr>
                <a:spLocks noChangeShapeType="1"/>
              </p:cNvSpPr>
              <p:nvPr/>
            </p:nvSpPr>
            <p:spPr bwMode="auto">
              <a:xfrm flipV="1">
                <a:off x="1020" y="3612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6574" name="Line 14"/>
              <p:cNvSpPr>
                <a:spLocks noChangeShapeType="1"/>
              </p:cNvSpPr>
              <p:nvPr/>
            </p:nvSpPr>
            <p:spPr bwMode="auto">
              <a:xfrm>
                <a:off x="1020" y="3612"/>
                <a:ext cx="862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66575" name="Line 15"/>
              <p:cNvSpPr>
                <a:spLocks noChangeShapeType="1"/>
              </p:cNvSpPr>
              <p:nvPr/>
            </p:nvSpPr>
            <p:spPr bwMode="auto">
              <a:xfrm flipV="1">
                <a:off x="1882" y="3249"/>
                <a:ext cx="0" cy="36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66576" name="Picture 16" descr="IPRDO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1300" y="1341438"/>
            <a:ext cx="1463675" cy="2106612"/>
          </a:xfrm>
          <a:prstGeom prst="rect">
            <a:avLst/>
          </a:prstGeom>
          <a:noFill/>
        </p:spPr>
      </p:pic>
      <p:pic>
        <p:nvPicPr>
          <p:cNvPr id="66577" name="Picture 17" descr="GIRL1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1331913" cy="2062162"/>
          </a:xfrm>
          <a:prstGeom prst="rect">
            <a:avLst/>
          </a:prstGeom>
          <a:noFill/>
        </p:spPr>
      </p:pic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7684974" y="1045287"/>
            <a:ext cx="1718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43042" y="264318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321468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43240" y="1928802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00562" y="1285860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29322" y="71435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43768" y="214290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6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143900" y="-142900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7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3594 -0.076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3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-0.07685 L 0.29341 -0.1606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41 -0.16065 L 0.43507 -0.2446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507 -0.24468 L 0.56893 -0.3182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3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893 -0.31829 L 0.71077 -0.4023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4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077 -0.40231 L 1.07292 -0.40231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66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KIDS01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732588" y="620713"/>
            <a:ext cx="3240087" cy="2243137"/>
          </a:xfrm>
          <a:noFill/>
          <a:ln/>
        </p:spPr>
      </p:pic>
      <p:pic>
        <p:nvPicPr>
          <p:cNvPr id="45063" name="Picture 7" descr="KIDS01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659563" y="549275"/>
            <a:ext cx="3311525" cy="2292350"/>
          </a:xfrm>
          <a:noFill/>
          <a:ln/>
        </p:spPr>
      </p:pic>
      <p:pic>
        <p:nvPicPr>
          <p:cNvPr id="45069" name="Picture 13" descr="IPRDOO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8713" y="404813"/>
            <a:ext cx="1917700" cy="2736850"/>
          </a:xfrm>
          <a:prstGeom prst="rect">
            <a:avLst/>
          </a:prstGeom>
          <a:noFill/>
        </p:spPr>
      </p:pic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7415213" y="0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22313" y="198437"/>
            <a:ext cx="78486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ПОЗДРАВЛЯЕМ!</a:t>
            </a:r>
          </a:p>
          <a:p>
            <a:pPr algn="ctr">
              <a:spcBef>
                <a:spcPct val="50000"/>
              </a:spcBef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ВЫ СТАЛИ ЧИТАТЕЛЯМИ</a:t>
            </a:r>
          </a:p>
          <a:p>
            <a:pPr algn="ctr">
              <a:spcBef>
                <a:spcPct val="50000"/>
              </a:spcBef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НАШЕЙ БИБЛИОТЕКИ!!!</a:t>
            </a:r>
          </a:p>
        </p:txBody>
      </p:sp>
      <p:pic>
        <p:nvPicPr>
          <p:cNvPr id="45071" name="Picture 15" descr="GIRL1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56550" y="0"/>
            <a:ext cx="1871663" cy="2898775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ÐÐ°ÑÑÐ¸Ð½ÐºÐ¸ Ð¿Ð¾ Ð·Ð°Ð¿ÑÐ¾ÑÑ Ð¼Ð°Ð»ÑÑÐ¸Ðº ÑÐ¾ ÑÑÐ¾Ð¿ÐºÐ¾Ð¹ ÐºÐ½Ð¸Ð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-243409"/>
            <a:ext cx="1933181" cy="3385071"/>
          </a:xfrm>
          <a:prstGeom prst="rect">
            <a:avLst/>
          </a:prstGeom>
          <a:noFill/>
          <a:scene3d>
            <a:camera prst="orthographicFront">
              <a:rot lat="0" lon="11400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0325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319 -0.00532 L -0.85018 0.0365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77" y="2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1135 L -0.69688 0.496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22 -0.01734 L -0.12986 0.528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46458 0.5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0" grpId="0"/>
      <p:bldP spid="4505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79512" y="50788"/>
            <a:ext cx="8215370" cy="307181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14286"/>
              </a:avLst>
            </a:prstTxWarp>
          </a:bodyPr>
          <a:lstStyle/>
          <a:p>
            <a:pPr algn="ctr"/>
            <a:r>
              <a:rPr lang="ru-RU" sz="1600" b="1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ЧИТАЛЬНЫЙ</a:t>
            </a:r>
          </a:p>
          <a:p>
            <a:pPr algn="ctr"/>
            <a:r>
              <a:rPr lang="ru-RU" sz="1600" b="1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ЗАЛ</a:t>
            </a:r>
            <a:endParaRPr lang="ru-RU" sz="1600" b="1" kern="10" dirty="0">
              <a:ln w="28575">
                <a:solidFill>
                  <a:srgbClr val="FFFF00"/>
                </a:solidFill>
                <a:round/>
                <a:headEnd/>
                <a:tailEnd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6" name="Picture 2" descr="C:\Users\user9\Desktop\библиотека\фото библиотеки\S1440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18829"/>
          <a:stretch/>
        </p:blipFill>
        <p:spPr bwMode="auto">
          <a:xfrm>
            <a:off x="179512" y="3035210"/>
            <a:ext cx="2311772" cy="37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9\Desktop\библиотека\дисплей\фото библиотеки сен\DSC065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7"/>
          <a:stretch/>
        </p:blipFill>
        <p:spPr bwMode="auto">
          <a:xfrm>
            <a:off x="5508104" y="3667224"/>
            <a:ext cx="3289300" cy="30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9\Desktop\библиотека\фото библиотеки\S14400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17186" r="19818"/>
          <a:stretch/>
        </p:blipFill>
        <p:spPr bwMode="auto">
          <a:xfrm>
            <a:off x="2553048" y="3667225"/>
            <a:ext cx="2967030" cy="29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507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323528" y="285728"/>
            <a:ext cx="8064500" cy="200026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Абонемент</a:t>
            </a:r>
          </a:p>
        </p:txBody>
      </p:sp>
      <p:pic>
        <p:nvPicPr>
          <p:cNvPr id="6147" name="Picture 3" descr="E:\фото на стену\DSC06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96324"/>
            <a:ext cx="3872429" cy="270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8179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4" name="Picture 18" descr="P309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500438"/>
            <a:ext cx="3463919" cy="320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1" name="Picture 1" descr="O:\все фото\103MSDCF\DSC00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337542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22" name="Picture 2" descr="O:\все фото\103MSDCF\DSC00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5421"/>
            <a:ext cx="4643438" cy="348257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23" name="Picture 3" descr="O:\все фото\103MSDCF\DSC00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86248" cy="32146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4585" name="WordArt 9"/>
          <p:cNvSpPr>
            <a:spLocks noChangeArrowheads="1" noChangeShapeType="1" noTextEdit="1"/>
          </p:cNvSpPr>
          <p:nvPr/>
        </p:nvSpPr>
        <p:spPr bwMode="auto">
          <a:xfrm>
            <a:off x="356207" y="1989876"/>
            <a:ext cx="8434372" cy="2662237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1600" b="1" kern="10" dirty="0"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r="100000" b="10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Книгохранилище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rgbClr val="FF99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 на стену\S105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133636"/>
            <a:ext cx="4659669" cy="431969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827584" y="11015"/>
            <a:ext cx="997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50800" dir="5400000" algn="ctr" rotWithShape="0">
              <a:srgbClr val="FFFF00"/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Наша 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библиотека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1" name="Picture 3" descr="E:\фото на стену\S108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32856"/>
            <a:ext cx="4608512" cy="4144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593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66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KIDS01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732588" y="620713"/>
            <a:ext cx="3240087" cy="2243137"/>
          </a:xfrm>
          <a:noFill/>
          <a:ln/>
        </p:spPr>
      </p:pic>
      <p:graphicFrame>
        <p:nvGraphicFramePr>
          <p:cNvPr id="45058" name="Object 2">
            <a:hlinkClick r:id="rId6" action="ppaction://hlinkfile"/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587060983"/>
              </p:ext>
            </p:extLst>
          </p:nvPr>
        </p:nvGraphicFramePr>
        <p:xfrm>
          <a:off x="273844" y="598932"/>
          <a:ext cx="2039938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Точечный рисунок" r:id="rId7" imgW="3486637" imgH="4304762" progId="PBrush">
                  <p:embed/>
                </p:oleObj>
              </mc:Choice>
              <mc:Fallback>
                <p:oleObj name="Точечный рисунок" r:id="rId7" imgW="3486637" imgH="4304762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4" y="598932"/>
                        <a:ext cx="2039938" cy="251936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7" descr="KIDS01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659563" y="549275"/>
            <a:ext cx="3311525" cy="2292350"/>
          </a:xfrm>
          <a:noFill/>
          <a:ln/>
        </p:spPr>
      </p:pic>
      <p:pic>
        <p:nvPicPr>
          <p:cNvPr id="45069" name="Picture 13" descr="IPRDOO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78713" y="404813"/>
            <a:ext cx="1917700" cy="2736850"/>
          </a:xfrm>
          <a:prstGeom prst="rect">
            <a:avLst/>
          </a:prstGeom>
          <a:noFill/>
        </p:spPr>
      </p:pic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7415213" y="0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Библиотека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27088" y="333375"/>
            <a:ext cx="78486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ПОЗДРАВЛЯЕМ!</a:t>
            </a:r>
          </a:p>
          <a:p>
            <a:pPr algn="ctr">
              <a:spcBef>
                <a:spcPct val="50000"/>
              </a:spcBef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ВЫ СТАЛИ ЧИТАТЕЛЯМИ</a:t>
            </a:r>
          </a:p>
          <a:p>
            <a:pPr algn="ctr">
              <a:spcBef>
                <a:spcPct val="50000"/>
              </a:spcBef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НАШЕЙ БИБЛИОТЕКИ!!!</a:t>
            </a:r>
          </a:p>
        </p:txBody>
      </p:sp>
      <p:pic>
        <p:nvPicPr>
          <p:cNvPr id="45071" name="Picture 15" descr="GIRL1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56550" y="0"/>
            <a:ext cx="1871663" cy="2898775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6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27746E-6 L -0.69688 0.496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0" y="2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6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22 -0.01734 L -0.12986 0.528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6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71676E-6 L -0.46458 0.51376 " pathEditMode="relative" ptsTypes="AA">
                                      <p:cBhvr>
                                        <p:cTn id="40" dur="2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0" grpId="0"/>
      <p:bldP spid="450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82675" y="1692275"/>
            <a:ext cx="3068638" cy="2232025"/>
            <a:chOff x="682" y="1066"/>
            <a:chExt cx="1933" cy="1406"/>
          </a:xfrm>
        </p:grpSpPr>
        <p:sp>
          <p:nvSpPr>
            <p:cNvPr id="29711" name="Oval 15"/>
            <p:cNvSpPr>
              <a:spLocks noChangeArrowheads="1"/>
            </p:cNvSpPr>
            <p:nvPr/>
          </p:nvSpPr>
          <p:spPr bwMode="auto">
            <a:xfrm rot="-3998669">
              <a:off x="946" y="802"/>
              <a:ext cx="1406" cy="1933"/>
            </a:xfrm>
            <a:prstGeom prst="ellipse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12" name="WordArt 16"/>
            <p:cNvSpPr>
              <a:spLocks noChangeArrowheads="1" noChangeShapeType="1" noTextEdit="1"/>
            </p:cNvSpPr>
            <p:nvPr/>
          </p:nvSpPr>
          <p:spPr bwMode="auto">
            <a:xfrm rot="1503951">
              <a:off x="866" y="1262"/>
              <a:ext cx="1411" cy="816"/>
            </a:xfrm>
            <a:prstGeom prst="rect">
              <a:avLst/>
            </a:prstGeom>
          </p:spPr>
          <p:txBody>
            <a:bodyPr wrap="none" fromWordArt="1">
              <a:prstTxWarp prst="textStop">
                <a:avLst>
                  <a:gd name="adj" fmla="val 22222"/>
                </a:avLst>
              </a:prstTxWarp>
            </a:bodyPr>
            <a:lstStyle/>
            <a:p>
              <a:pPr algn="ctr"/>
              <a:r>
                <a:rPr lang="ru-RU" sz="1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1"/>
                  </a:gradFill>
                  <a:latin typeface="Comic Sans MS"/>
                </a:rPr>
                <a:t>ХРАНИЛИЩЕ</a:t>
              </a:r>
            </a:p>
            <a:p>
              <a:pPr algn="ctr"/>
              <a:r>
                <a:rPr lang="ru-RU" sz="1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1"/>
                  </a:gradFill>
                  <a:latin typeface="Comic Sans MS"/>
                </a:rPr>
                <a:t>УЧЕБНИКОВ</a:t>
              </a:r>
            </a:p>
            <a:p>
              <a:pPr algn="ctr"/>
              <a:r>
                <a:rPr lang="ru-RU" sz="1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1"/>
                  </a:gradFill>
                  <a:latin typeface="Comic Sans MS"/>
                </a:rPr>
                <a:t>И</a:t>
              </a:r>
            </a:p>
            <a:p>
              <a:pPr algn="ctr"/>
              <a:r>
                <a:rPr lang="ru-RU" sz="1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1"/>
                  </a:gradFill>
                  <a:latin typeface="Comic Sans MS"/>
                </a:rPr>
                <a:t>КНИГОХРАНИЛИЩЕ</a:t>
              </a:r>
              <a:endParaRPr lang="ru-RU" sz="1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endParaRPr>
            </a:p>
          </p:txBody>
        </p:sp>
      </p:grpSp>
      <p:sp>
        <p:nvSpPr>
          <p:cNvPr id="29703" name="Oval 7"/>
          <p:cNvSpPr>
            <a:spLocks noChangeArrowheads="1"/>
          </p:cNvSpPr>
          <p:nvPr/>
        </p:nvSpPr>
        <p:spPr bwMode="auto">
          <a:xfrm rot="262243">
            <a:off x="3409950" y="2490788"/>
            <a:ext cx="2305050" cy="2087562"/>
          </a:xfrm>
          <a:prstGeom prst="ellipse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 rot="262243">
            <a:off x="3626133" y="3064423"/>
            <a:ext cx="1822185" cy="9064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Библиотека </a:t>
            </a:r>
          </a:p>
          <a:p>
            <a:pPr algn="ctr"/>
            <a:r>
              <a:rPr lang="ru-RU" sz="1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школы № </a:t>
            </a:r>
            <a:r>
              <a:rPr lang="ru-RU" sz="1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270</a:t>
            </a:r>
            <a:endParaRPr lang="ru-RU" sz="1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gamayunova\Desktop\читальный за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9"/>
          <a:stretch/>
        </p:blipFill>
        <p:spPr bwMode="auto">
          <a:xfrm>
            <a:off x="395536" y="900740"/>
            <a:ext cx="8198602" cy="595726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42844" y="0"/>
            <a:ext cx="8215370" cy="2403832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14286"/>
              </a:avLst>
            </a:prstTxWarp>
          </a:bodyPr>
          <a:lstStyle/>
          <a:p>
            <a:pPr algn="ctr"/>
            <a:r>
              <a:rPr lang="ru-RU" sz="1600" b="1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ЧИТАЛЬНЫЙ</a:t>
            </a:r>
          </a:p>
          <a:p>
            <a:pPr algn="ctr"/>
            <a:r>
              <a:rPr lang="ru-RU" sz="1600" b="1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ЗАЛ</a:t>
            </a:r>
            <a:endParaRPr lang="ru-RU" sz="1600" b="1" kern="10" dirty="0">
              <a:ln w="28575">
                <a:solidFill>
                  <a:srgbClr val="FFFF00"/>
                </a:solidFill>
                <a:round/>
                <a:headEnd/>
                <a:tailEnd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1726</TotalTime>
  <Words>934</Words>
  <Application>Microsoft Office PowerPoint</Application>
  <PresentationFormat>Экран (4:3)</PresentationFormat>
  <Paragraphs>295</Paragraphs>
  <Slides>71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3" baseType="lpstr">
      <vt:lpstr>Воздушный поток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Natalya Kolesnikova</cp:lastModifiedBy>
  <cp:revision>129</cp:revision>
  <dcterms:created xsi:type="dcterms:W3CDTF">2010-01-27T15:24:30Z</dcterms:created>
  <dcterms:modified xsi:type="dcterms:W3CDTF">2020-01-30T08:27:22Z</dcterms:modified>
</cp:coreProperties>
</file>